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56" r:id="rId2"/>
    <p:sldId id="257" r:id="rId3"/>
    <p:sldId id="277" r:id="rId4"/>
    <p:sldId id="268" r:id="rId5"/>
    <p:sldId id="265" r:id="rId6"/>
    <p:sldId id="263" r:id="rId7"/>
    <p:sldId id="333" r:id="rId8"/>
    <p:sldId id="278" r:id="rId9"/>
    <p:sldId id="279" r:id="rId10"/>
    <p:sldId id="336" r:id="rId11"/>
    <p:sldId id="332" r:id="rId12"/>
    <p:sldId id="275" r:id="rId13"/>
    <p:sldId id="288" r:id="rId14"/>
    <p:sldId id="289" r:id="rId15"/>
    <p:sldId id="290" r:id="rId16"/>
    <p:sldId id="350" r:id="rId17"/>
    <p:sldId id="402" r:id="rId18"/>
    <p:sldId id="421" r:id="rId19"/>
    <p:sldId id="424" r:id="rId20"/>
    <p:sldId id="420" r:id="rId21"/>
    <p:sldId id="425" r:id="rId22"/>
    <p:sldId id="404" r:id="rId23"/>
    <p:sldId id="422" r:id="rId24"/>
    <p:sldId id="426" r:id="rId25"/>
    <p:sldId id="399" r:id="rId26"/>
    <p:sldId id="423" r:id="rId27"/>
    <p:sldId id="427" r:id="rId28"/>
    <p:sldId id="403" r:id="rId29"/>
    <p:sldId id="398" r:id="rId30"/>
    <p:sldId id="428" r:id="rId31"/>
    <p:sldId id="389" r:id="rId32"/>
    <p:sldId id="351" r:id="rId33"/>
    <p:sldId id="370" r:id="rId34"/>
    <p:sldId id="337" r:id="rId35"/>
    <p:sldId id="415" r:id="rId36"/>
    <p:sldId id="371" r:id="rId37"/>
    <p:sldId id="382" r:id="rId38"/>
    <p:sldId id="391" r:id="rId39"/>
    <p:sldId id="392" r:id="rId40"/>
    <p:sldId id="359" r:id="rId41"/>
    <p:sldId id="360" r:id="rId42"/>
    <p:sldId id="361" r:id="rId43"/>
    <p:sldId id="362" r:id="rId44"/>
    <p:sldId id="363" r:id="rId45"/>
    <p:sldId id="364" r:id="rId46"/>
    <p:sldId id="365" r:id="rId47"/>
    <p:sldId id="366" r:id="rId48"/>
    <p:sldId id="349" r:id="rId49"/>
    <p:sldId id="353" r:id="rId50"/>
    <p:sldId id="314" r:id="rId51"/>
    <p:sldId id="357" r:id="rId52"/>
    <p:sldId id="396" r:id="rId53"/>
    <p:sldId id="409" r:id="rId54"/>
    <p:sldId id="441" r:id="rId55"/>
    <p:sldId id="440" r:id="rId56"/>
    <p:sldId id="342" r:id="rId57"/>
    <p:sldId id="414" r:id="rId58"/>
    <p:sldId id="385" r:id="rId59"/>
    <p:sldId id="372" r:id="rId60"/>
    <p:sldId id="352" r:id="rId61"/>
    <p:sldId id="439" r:id="rId62"/>
    <p:sldId id="412" r:id="rId63"/>
    <p:sldId id="408" r:id="rId64"/>
    <p:sldId id="438" r:id="rId65"/>
    <p:sldId id="413" r:id="rId66"/>
    <p:sldId id="343" r:id="rId67"/>
    <p:sldId id="434" r:id="rId68"/>
    <p:sldId id="386" r:id="rId69"/>
    <p:sldId id="394" r:id="rId70"/>
    <p:sldId id="354" r:id="rId71"/>
    <p:sldId id="411" r:id="rId72"/>
    <p:sldId id="405" r:id="rId73"/>
    <p:sldId id="406" r:id="rId74"/>
    <p:sldId id="383" r:id="rId75"/>
    <p:sldId id="388" r:id="rId76"/>
    <p:sldId id="380" r:id="rId77"/>
    <p:sldId id="384" r:id="rId78"/>
    <p:sldId id="325" r:id="rId79"/>
    <p:sldId id="387" r:id="rId80"/>
    <p:sldId id="436" r:id="rId81"/>
    <p:sldId id="435" r:id="rId82"/>
    <p:sldId id="345" r:id="rId83"/>
    <p:sldId id="416" r:id="rId84"/>
    <p:sldId id="381" r:id="rId85"/>
    <p:sldId id="368" r:id="rId86"/>
    <p:sldId id="358" r:id="rId87"/>
    <p:sldId id="355" r:id="rId88"/>
    <p:sldId id="390" r:id="rId89"/>
    <p:sldId id="327" r:id="rId90"/>
    <p:sldId id="346" r:id="rId91"/>
    <p:sldId id="378" r:id="rId92"/>
    <p:sldId id="437" r:id="rId93"/>
    <p:sldId id="417" r:id="rId94"/>
    <p:sldId id="376" r:id="rId95"/>
    <p:sldId id="432" r:id="rId96"/>
    <p:sldId id="433" r:id="rId97"/>
    <p:sldId id="348" r:id="rId98"/>
    <p:sldId id="430" r:id="rId99"/>
    <p:sldId id="401" r:id="rId100"/>
    <p:sldId id="429" r:id="rId101"/>
    <p:sldId id="347" r:id="rId102"/>
  </p:sldIdLst>
  <p:sldSz cx="9144000" cy="6858000" type="screen4x3"/>
  <p:notesSz cx="6858000" cy="9144000"/>
  <p:defaultTextStyle>
    <a:defPPr>
      <a:defRPr lang="pt-PT"/>
    </a:defPPr>
    <a:lvl1pPr algn="l" rtl="0" fontAlgn="base">
      <a:spcBef>
        <a:spcPct val="0"/>
      </a:spcBef>
      <a:spcAft>
        <a:spcPct val="0"/>
      </a:spcAft>
      <a:defRPr sz="2400" kern="1200">
        <a:solidFill>
          <a:schemeClr val="tx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Arial" pitchFamily="34" charset="0"/>
        <a:ea typeface="+mn-ea"/>
        <a:cs typeface="+mn-cs"/>
      </a:defRPr>
    </a:lvl2pPr>
    <a:lvl3pPr marL="914400" algn="l" rtl="0" fontAlgn="base">
      <a:spcBef>
        <a:spcPct val="0"/>
      </a:spcBef>
      <a:spcAft>
        <a:spcPct val="0"/>
      </a:spcAft>
      <a:defRPr sz="2400" kern="1200">
        <a:solidFill>
          <a:schemeClr val="tx1"/>
        </a:solidFill>
        <a:latin typeface="Arial" pitchFamily="34" charset="0"/>
        <a:ea typeface="+mn-ea"/>
        <a:cs typeface="+mn-cs"/>
      </a:defRPr>
    </a:lvl3pPr>
    <a:lvl4pPr marL="1371600" algn="l" rtl="0" fontAlgn="base">
      <a:spcBef>
        <a:spcPct val="0"/>
      </a:spcBef>
      <a:spcAft>
        <a:spcPct val="0"/>
      </a:spcAft>
      <a:defRPr sz="2400" kern="1200">
        <a:solidFill>
          <a:schemeClr val="tx1"/>
        </a:solidFill>
        <a:latin typeface="Arial" pitchFamily="34" charset="0"/>
        <a:ea typeface="+mn-ea"/>
        <a:cs typeface="+mn-cs"/>
      </a:defRPr>
    </a:lvl4pPr>
    <a:lvl5pPr marL="1828800" algn="l"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25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663300"/>
    <a:srgbClr val="006600"/>
    <a:srgbClr val="33CC33"/>
    <a:srgbClr val="6600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4618" autoAdjust="0"/>
  </p:normalViewPr>
  <p:slideViewPr>
    <p:cSldViewPr>
      <p:cViewPr varScale="1">
        <p:scale>
          <a:sx n="78" d="100"/>
          <a:sy n="78" d="100"/>
        </p:scale>
        <p:origin x="1733" y="62"/>
      </p:cViewPr>
      <p:guideLst>
        <p:guide orient="horz" pos="2251"/>
        <p:guide pos="2880"/>
      </p:guideLst>
    </p:cSldViewPr>
  </p:slideViewPr>
  <p:outlineViewPr>
    <p:cViewPr>
      <p:scale>
        <a:sx n="20" d="100"/>
        <a:sy n="20" d="100"/>
      </p:scale>
      <p:origin x="0" y="240"/>
    </p:cViewPr>
  </p:outlineViewPr>
  <p:notesTextViewPr>
    <p:cViewPr>
      <p:scale>
        <a:sx n="100" d="100"/>
        <a:sy n="100" d="100"/>
      </p:scale>
      <p:origin x="0" y="0"/>
    </p:cViewPr>
  </p:notesTextViewPr>
  <p:sorterViewPr>
    <p:cViewPr>
      <p:scale>
        <a:sx n="33" d="100"/>
        <a:sy n="33" d="100"/>
      </p:scale>
      <p:origin x="0" y="0"/>
    </p:cViewPr>
  </p:sorterViewPr>
  <p:notesViewPr>
    <p:cSldViewPr>
      <p:cViewPr>
        <p:scale>
          <a:sx n="100" d="100"/>
          <a:sy n="100" d="100"/>
        </p:scale>
        <p:origin x="-192" y="24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almeida" userId="58dd67a831b7c9f1" providerId="LiveId" clId="{66FF4D38-F19A-4803-962D-1F1A4E74B329}"/>
    <pc:docChg chg="addSld modSld">
      <pc:chgData name="helena almeida" userId="58dd67a831b7c9f1" providerId="LiveId" clId="{66FF4D38-F19A-4803-962D-1F1A4E74B329}" dt="2024-10-31T21:23:00.046" v="4" actId="1076"/>
      <pc:docMkLst>
        <pc:docMk/>
      </pc:docMkLst>
      <pc:sldChg chg="addSp modSp new mod">
        <pc:chgData name="helena almeida" userId="58dd67a831b7c9f1" providerId="LiveId" clId="{66FF4D38-F19A-4803-962D-1F1A4E74B329}" dt="2024-10-31T21:23:00.046" v="4" actId="1076"/>
        <pc:sldMkLst>
          <pc:docMk/>
          <pc:sldMk cId="3889293301" sldId="441"/>
        </pc:sldMkLst>
        <pc:spChg chg="add mod">
          <ac:chgData name="helena almeida" userId="58dd67a831b7c9f1" providerId="LiveId" clId="{66FF4D38-F19A-4803-962D-1F1A4E74B329}" dt="2024-10-31T21:23:00.046" v="4" actId="1076"/>
          <ac:spMkLst>
            <pc:docMk/>
            <pc:sldMk cId="3889293301" sldId="441"/>
            <ac:spMk id="5" creationId="{2E13C17F-9644-6B42-FAEF-187B30C209DC}"/>
          </ac:spMkLst>
        </pc:spChg>
        <pc:picChg chg="add">
          <ac:chgData name="helena almeida" userId="58dd67a831b7c9f1" providerId="LiveId" clId="{66FF4D38-F19A-4803-962D-1F1A4E74B329}" dt="2024-10-31T21:22:06.212" v="1" actId="22"/>
          <ac:picMkLst>
            <pc:docMk/>
            <pc:sldMk cId="3889293301" sldId="441"/>
            <ac:picMk id="3" creationId="{64F5C201-BB09-3FFF-1C46-4E8485E7348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pt-PT"/>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pt-PT"/>
          </a:p>
        </p:txBody>
      </p:sp>
      <p:sp>
        <p:nvSpPr>
          <p:cNvPr id="890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PT" noProof="0"/>
              <a:t>Faça clique para editar os estilos de texto do modelo global</a:t>
            </a:r>
          </a:p>
          <a:p>
            <a:pPr lvl="1"/>
            <a:r>
              <a:rPr lang="pt-PT" noProof="0"/>
              <a:t>Segundo nível</a:t>
            </a:r>
          </a:p>
          <a:p>
            <a:pPr lvl="2"/>
            <a:r>
              <a:rPr lang="pt-PT" noProof="0"/>
              <a:t>Terceiro nível</a:t>
            </a:r>
          </a:p>
          <a:p>
            <a:pPr lvl="3"/>
            <a:r>
              <a:rPr lang="pt-PT" noProof="0"/>
              <a:t>Quarto nível</a:t>
            </a:r>
          </a:p>
          <a:p>
            <a:pPr lvl="4"/>
            <a:r>
              <a:rPr lang="pt-PT" noProof="0"/>
              <a:t>Quinto nível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pt-PT"/>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F638F205-0445-4788-B472-ACF4206C6F2F}" type="slidenum">
              <a:rPr lang="pt-PT"/>
              <a:pPr>
                <a:defRPr/>
              </a:pPr>
              <a:t>‹nº›</a:t>
            </a:fld>
            <a:endParaRPr lang="pt-P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090D6A4E-0D05-4E45-8144-CC90FA2BF083}" type="slidenum">
              <a:rPr lang="pt-PT" smtClean="0"/>
              <a:pPr/>
              <a:t>1</a:t>
            </a:fld>
            <a:endParaRPr lang="pt-PT"/>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C7F0C3C-80A8-4A65-9AB6-3DB70D13CF4D}" type="slidenum">
              <a:rPr lang="pt-PT" smtClean="0"/>
              <a:pPr/>
              <a:t>10</a:t>
            </a:fld>
            <a:endParaRPr lang="pt-PT"/>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7A84D988-1CDA-492C-A88A-2906B01933C4}" type="slidenum">
              <a:rPr lang="pt-PT" smtClean="0"/>
              <a:pPr/>
              <a:t>11</a:t>
            </a:fld>
            <a:endParaRPr lang="pt-PT"/>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55F31A1-5588-4A36-B808-979CAC03EFA9}" type="slidenum">
              <a:rPr lang="pt-PT" smtClean="0"/>
              <a:pPr/>
              <a:t>12</a:t>
            </a:fld>
            <a:endParaRPr lang="pt-PT"/>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DCA52C9-0DAC-43B6-B0FD-469785823C5D}" type="slidenum">
              <a:rPr lang="pt-PT" smtClean="0"/>
              <a:pPr/>
              <a:t>13</a:t>
            </a:fld>
            <a:endParaRPr lang="pt-PT"/>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C3EF2D2-3AB3-48A4-85C2-976636DB5DB2}" type="slidenum">
              <a:rPr lang="pt-PT" smtClean="0"/>
              <a:pPr/>
              <a:t>14</a:t>
            </a:fld>
            <a:endParaRPr lang="pt-PT"/>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A474FC3-B08C-4F1A-9C47-9AC9FDFB142C}" type="slidenum">
              <a:rPr lang="pt-PT" smtClean="0"/>
              <a:pPr/>
              <a:t>15</a:t>
            </a:fld>
            <a:endParaRPr lang="pt-PT"/>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938F5B54-D136-44D5-AA69-1F0D4128ED91}" type="slidenum">
              <a:rPr lang="pt-PT" smtClean="0"/>
              <a:pPr/>
              <a:t>16</a:t>
            </a:fld>
            <a:endParaRPr lang="pt-PT"/>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8983855-5CF3-4309-BB93-C7EB61D19905}" type="slidenum">
              <a:rPr lang="pt-PT" smtClean="0"/>
              <a:pPr/>
              <a:t>34</a:t>
            </a:fld>
            <a:endParaRPr lang="pt-PT"/>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5507B22-C3D6-451F-8D1D-EBC211666FDF}" type="slidenum">
              <a:rPr lang="pt-PT" smtClean="0"/>
              <a:pPr/>
              <a:t>50</a:t>
            </a:fld>
            <a:endParaRPr lang="pt-PT"/>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C596BB8B-2E86-4E81-A89F-911F451C5FF3}" type="slidenum">
              <a:rPr lang="pt-PT" smtClean="0"/>
              <a:pPr/>
              <a:t>78</a:t>
            </a:fld>
            <a:endParaRPr lang="pt-PT"/>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C1A982E-4F88-4F54-8956-086314E16162}" type="slidenum">
              <a:rPr lang="pt-PT" smtClean="0"/>
              <a:pPr/>
              <a:t>2</a:t>
            </a:fld>
            <a:endParaRPr lang="pt-PT"/>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A258B2AA-B72D-41D5-92DC-CF40D3797F35}" type="slidenum">
              <a:rPr lang="pt-PT" smtClean="0"/>
              <a:pPr/>
              <a:t>89</a:t>
            </a:fld>
            <a:endParaRPr lang="pt-PT"/>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E1AF031C-2DBB-4741-83CD-C2FDBE26E046}" type="slidenum">
              <a:rPr lang="pt-PT" smtClean="0"/>
              <a:pPr/>
              <a:t>3</a:t>
            </a:fld>
            <a:endParaRPr lang="pt-PT"/>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751EC340-6A78-4F5B-A266-A1E254838695}" type="slidenum">
              <a:rPr lang="pt-PT" smtClean="0"/>
              <a:pPr/>
              <a:t>4</a:t>
            </a:fld>
            <a:endParaRPr lang="pt-PT"/>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325DFE9-4D67-46C9-8086-935E38D3ECA9}" type="slidenum">
              <a:rPr lang="pt-PT" smtClean="0"/>
              <a:pPr/>
              <a:t>5</a:t>
            </a:fld>
            <a:endParaRPr lang="pt-PT"/>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D8CD9689-AFF8-4C69-ADA2-D11E14143272}" type="slidenum">
              <a:rPr lang="pt-PT" smtClean="0"/>
              <a:pPr/>
              <a:t>6</a:t>
            </a:fld>
            <a:endParaRPr lang="pt-PT"/>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1445B72A-1A58-4B8A-B148-675BD8BC642B}" type="slidenum">
              <a:rPr lang="pt-PT" smtClean="0"/>
              <a:pPr/>
              <a:t>7</a:t>
            </a:fld>
            <a:endParaRPr lang="pt-PT"/>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813592E-9094-4816-9C99-F7FC1C0C2E2B}" type="slidenum">
              <a:rPr lang="pt-PT" smtClean="0"/>
              <a:pPr/>
              <a:t>8</a:t>
            </a:fld>
            <a:endParaRPr lang="pt-PT"/>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479CA29C-9066-4363-AC36-65E29AFF2152}" type="slidenum">
              <a:rPr lang="pt-PT" smtClean="0"/>
              <a:pPr/>
              <a:t>9</a:t>
            </a:fld>
            <a:endParaRPr lang="pt-PT"/>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pt-P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a:t>Clique para editar o estilo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PT"/>
              <a:t>Faça clique para editar o estilo</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0FC6D264-C629-4FA3-AF1A-ECE0CC1E269D}" type="slidenum">
              <a:rPr lang="pt-PT"/>
              <a:pPr>
                <a:defRPr/>
              </a:pPr>
              <a:t>‹nº›</a:t>
            </a:fld>
            <a:endParaRPr lang="pt-P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8E6A5B8D-C42D-4EFE-A203-0B4B9CE9CDDA}" type="slidenum">
              <a:rPr lang="pt-PT"/>
              <a:pPr>
                <a:defRPr/>
              </a:pPr>
              <a:t>‹nº›</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685800" y="609600"/>
            <a:ext cx="5676900" cy="5486400"/>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6959ABE6-AA4F-403F-A01A-6FA685D10564}" type="slidenum">
              <a:rPr lang="pt-PT"/>
              <a:pPr>
                <a:defRPr/>
              </a:pPr>
              <a:t>‹nº›</a:t>
            </a:fld>
            <a:endParaRPr lang="pt-P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ítulo, 1 objecto e 2 objectos">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PT"/>
              <a:t>Clique para editar o estilo</a:t>
            </a:r>
          </a:p>
        </p:txBody>
      </p:sp>
      <p:sp>
        <p:nvSpPr>
          <p:cNvPr id="3" name="Marcador de Posição de Conteúdo 2"/>
          <p:cNvSpPr>
            <a:spLocks noGrp="1"/>
          </p:cNvSpPr>
          <p:nvPr>
            <p:ph sz="half" idx="1"/>
          </p:nvPr>
        </p:nvSpPr>
        <p:spPr>
          <a:xfrm>
            <a:off x="685800" y="1981200"/>
            <a:ext cx="3810000" cy="4114800"/>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quarter" idx="2"/>
          </p:nvPr>
        </p:nvSpPr>
        <p:spPr>
          <a:xfrm>
            <a:off x="4648200" y="1981200"/>
            <a:ext cx="3810000" cy="1981200"/>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e Conteúdo 4"/>
          <p:cNvSpPr>
            <a:spLocks noGrp="1"/>
          </p:cNvSpPr>
          <p:nvPr>
            <p:ph sz="quarter" idx="3"/>
          </p:nvPr>
        </p:nvSpPr>
        <p:spPr>
          <a:xfrm>
            <a:off x="4648200" y="4114800"/>
            <a:ext cx="3810000" cy="1981200"/>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Rectangle 4"/>
          <p:cNvSpPr>
            <a:spLocks noGrp="1" noChangeArrowheads="1"/>
          </p:cNvSpPr>
          <p:nvPr>
            <p:ph type="dt" sz="half" idx="10"/>
          </p:nvPr>
        </p:nvSpPr>
        <p:spPr>
          <a:ln/>
        </p:spPr>
        <p:txBody>
          <a:bodyPr/>
          <a:lstStyle>
            <a:lvl1pPr>
              <a:defRPr/>
            </a:lvl1pPr>
          </a:lstStyle>
          <a:p>
            <a:pPr>
              <a:defRPr/>
            </a:pPr>
            <a:endParaRPr lang="pt-PT"/>
          </a:p>
        </p:txBody>
      </p:sp>
      <p:sp>
        <p:nvSpPr>
          <p:cNvPr id="7" name="Rectangle 5"/>
          <p:cNvSpPr>
            <a:spLocks noGrp="1" noChangeArrowheads="1"/>
          </p:cNvSpPr>
          <p:nvPr>
            <p:ph type="ftr" sz="quarter" idx="11"/>
          </p:nvPr>
        </p:nvSpPr>
        <p:spPr>
          <a:ln/>
        </p:spPr>
        <p:txBody>
          <a:bodyPr/>
          <a:lstStyle>
            <a:lvl1pPr>
              <a:defRPr/>
            </a:lvl1pPr>
          </a:lstStyle>
          <a:p>
            <a:pPr>
              <a:defRPr/>
            </a:pPr>
            <a:endParaRPr lang="pt-PT"/>
          </a:p>
        </p:txBody>
      </p:sp>
      <p:sp>
        <p:nvSpPr>
          <p:cNvPr id="8" name="Rectangle 6"/>
          <p:cNvSpPr>
            <a:spLocks noGrp="1" noChangeArrowheads="1"/>
          </p:cNvSpPr>
          <p:nvPr>
            <p:ph type="sldNum" sz="quarter" idx="12"/>
          </p:nvPr>
        </p:nvSpPr>
        <p:spPr>
          <a:ln/>
        </p:spPr>
        <p:txBody>
          <a:bodyPr/>
          <a:lstStyle>
            <a:lvl1pPr>
              <a:defRPr/>
            </a:lvl1pPr>
          </a:lstStyle>
          <a:p>
            <a:pPr>
              <a:defRPr/>
            </a:pPr>
            <a:fld id="{92088B51-40AA-4183-A9E7-CC8D20719E92}" type="slidenum">
              <a:rPr lang="pt-PT"/>
              <a:pPr>
                <a:defRPr/>
              </a:pPr>
              <a:t>‹nº›</a:t>
            </a:fld>
            <a:endParaRPr lang="pt-P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jecto">
    <p:spTree>
      <p:nvGrpSpPr>
        <p:cNvPr id="1" name=""/>
        <p:cNvGrpSpPr/>
        <p:nvPr/>
      </p:nvGrpSpPr>
      <p:grpSpPr>
        <a:xfrm>
          <a:off x="0" y="0"/>
          <a:ext cx="0" cy="0"/>
          <a:chOff x="0" y="0"/>
          <a:chExt cx="0" cy="0"/>
        </a:xfrm>
      </p:grpSpPr>
      <p:sp>
        <p:nvSpPr>
          <p:cNvPr id="2" name="Marcador de Posição de Conteúdo 1"/>
          <p:cNvSpPr>
            <a:spLocks noGrp="1"/>
          </p:cNvSpPr>
          <p:nvPr>
            <p:ph/>
          </p:nvPr>
        </p:nvSpPr>
        <p:spPr>
          <a:xfrm>
            <a:off x="685800" y="609600"/>
            <a:ext cx="7772400" cy="5486400"/>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3" name="Rectangle 4"/>
          <p:cNvSpPr>
            <a:spLocks noGrp="1" noChangeArrowheads="1"/>
          </p:cNvSpPr>
          <p:nvPr>
            <p:ph type="dt" sz="half" idx="10"/>
          </p:nvPr>
        </p:nvSpPr>
        <p:spPr>
          <a:ln/>
        </p:spPr>
        <p:txBody>
          <a:bodyPr/>
          <a:lstStyle>
            <a:lvl1pPr>
              <a:defRPr/>
            </a:lvl1pPr>
          </a:lstStyle>
          <a:p>
            <a:pPr>
              <a:defRPr/>
            </a:pPr>
            <a:endParaRPr lang="pt-PT"/>
          </a:p>
        </p:txBody>
      </p:sp>
      <p:sp>
        <p:nvSpPr>
          <p:cNvPr id="4" name="Rectangle 5"/>
          <p:cNvSpPr>
            <a:spLocks noGrp="1" noChangeArrowheads="1"/>
          </p:cNvSpPr>
          <p:nvPr>
            <p:ph type="ftr" sz="quarter" idx="11"/>
          </p:nvPr>
        </p:nvSpPr>
        <p:spPr>
          <a:ln/>
        </p:spPr>
        <p:txBody>
          <a:bodyPr/>
          <a:lstStyle>
            <a:lvl1pPr>
              <a:defRPr/>
            </a:lvl1pPr>
          </a:lstStyle>
          <a:p>
            <a:pPr>
              <a:defRPr/>
            </a:pPr>
            <a:endParaRPr lang="pt-PT"/>
          </a:p>
        </p:txBody>
      </p:sp>
      <p:sp>
        <p:nvSpPr>
          <p:cNvPr id="5" name="Rectangle 6"/>
          <p:cNvSpPr>
            <a:spLocks noGrp="1" noChangeArrowheads="1"/>
          </p:cNvSpPr>
          <p:nvPr>
            <p:ph type="sldNum" sz="quarter" idx="12"/>
          </p:nvPr>
        </p:nvSpPr>
        <p:spPr>
          <a:ln/>
        </p:spPr>
        <p:txBody>
          <a:bodyPr/>
          <a:lstStyle>
            <a:lvl1pPr>
              <a:defRPr/>
            </a:lvl1pPr>
          </a:lstStyle>
          <a:p>
            <a:pPr>
              <a:defRPr/>
            </a:pPr>
            <a:fld id="{4D56B8ED-2787-4C80-B8D6-1763C8B973C7}" type="slidenum">
              <a:rPr lang="pt-PT"/>
              <a:pPr>
                <a:defRPr/>
              </a:pPr>
              <a:t>‹nº›</a:t>
            </a:fld>
            <a:endParaRPr lang="pt-P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FFB04DC6-2B66-41AC-99AB-C6BF19E12842}" type="slidenum">
              <a:rPr lang="pt-PT"/>
              <a:pPr>
                <a:defRPr/>
              </a:pPr>
              <a:t>‹nº›</a:t>
            </a:fld>
            <a:endParaRPr lang="pt-P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PT"/>
              <a:t>Clique para editar os estilos</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8F1C1499-D4EA-44A4-9E84-2CE2937B750A}" type="slidenum">
              <a:rPr lang="pt-PT"/>
              <a:pPr>
                <a:defRPr/>
              </a:pPr>
              <a:t>‹nº›</a:t>
            </a:fld>
            <a:endParaRPr lang="pt-P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A739ABAD-001A-4407-9757-58CE5ACF0142}" type="slidenum">
              <a:rPr lang="pt-PT"/>
              <a:pPr>
                <a:defRPr/>
              </a:pPr>
              <a:t>‹nº›</a:t>
            </a:fld>
            <a:endParaRPr lang="pt-P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Rectangle 4"/>
          <p:cNvSpPr>
            <a:spLocks noGrp="1" noChangeArrowheads="1"/>
          </p:cNvSpPr>
          <p:nvPr>
            <p:ph type="dt" sz="half" idx="10"/>
          </p:nvPr>
        </p:nvSpPr>
        <p:spPr>
          <a:ln/>
        </p:spPr>
        <p:txBody>
          <a:bodyPr/>
          <a:lstStyle>
            <a:lvl1pPr>
              <a:defRPr/>
            </a:lvl1pPr>
          </a:lstStyle>
          <a:p>
            <a:pPr>
              <a:defRPr/>
            </a:pPr>
            <a:endParaRPr lang="pt-PT"/>
          </a:p>
        </p:txBody>
      </p:sp>
      <p:sp>
        <p:nvSpPr>
          <p:cNvPr id="8" name="Rectangle 5"/>
          <p:cNvSpPr>
            <a:spLocks noGrp="1" noChangeArrowheads="1"/>
          </p:cNvSpPr>
          <p:nvPr>
            <p:ph type="ftr" sz="quarter" idx="11"/>
          </p:nvPr>
        </p:nvSpPr>
        <p:spPr>
          <a:ln/>
        </p:spPr>
        <p:txBody>
          <a:bodyPr/>
          <a:lstStyle>
            <a:lvl1pPr>
              <a:defRPr/>
            </a:lvl1pPr>
          </a:lstStyle>
          <a:p>
            <a:pPr>
              <a:defRPr/>
            </a:pPr>
            <a:endParaRPr lang="pt-PT"/>
          </a:p>
        </p:txBody>
      </p:sp>
      <p:sp>
        <p:nvSpPr>
          <p:cNvPr id="9" name="Rectangle 6"/>
          <p:cNvSpPr>
            <a:spLocks noGrp="1" noChangeArrowheads="1"/>
          </p:cNvSpPr>
          <p:nvPr>
            <p:ph type="sldNum" sz="quarter" idx="12"/>
          </p:nvPr>
        </p:nvSpPr>
        <p:spPr>
          <a:ln/>
        </p:spPr>
        <p:txBody>
          <a:bodyPr/>
          <a:lstStyle>
            <a:lvl1pPr>
              <a:defRPr/>
            </a:lvl1pPr>
          </a:lstStyle>
          <a:p>
            <a:pPr>
              <a:defRPr/>
            </a:pPr>
            <a:fld id="{AB079E28-A8D4-46B6-83BD-6F1BAEB65241}" type="slidenum">
              <a:rPr lang="pt-PT"/>
              <a:pPr>
                <a:defRPr/>
              </a:pPr>
              <a:t>‹nº›</a:t>
            </a:fld>
            <a:endParaRPr 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Rectangle 4"/>
          <p:cNvSpPr>
            <a:spLocks noGrp="1" noChangeArrowheads="1"/>
          </p:cNvSpPr>
          <p:nvPr>
            <p:ph type="dt" sz="half" idx="10"/>
          </p:nvPr>
        </p:nvSpPr>
        <p:spPr>
          <a:ln/>
        </p:spPr>
        <p:txBody>
          <a:bodyPr/>
          <a:lstStyle>
            <a:lvl1pPr>
              <a:defRPr/>
            </a:lvl1pPr>
          </a:lstStyle>
          <a:p>
            <a:pPr>
              <a:defRPr/>
            </a:pPr>
            <a:endParaRPr lang="pt-PT"/>
          </a:p>
        </p:txBody>
      </p:sp>
      <p:sp>
        <p:nvSpPr>
          <p:cNvPr id="4" name="Rectangle 5"/>
          <p:cNvSpPr>
            <a:spLocks noGrp="1" noChangeArrowheads="1"/>
          </p:cNvSpPr>
          <p:nvPr>
            <p:ph type="ftr" sz="quarter" idx="11"/>
          </p:nvPr>
        </p:nvSpPr>
        <p:spPr>
          <a:ln/>
        </p:spPr>
        <p:txBody>
          <a:bodyPr/>
          <a:lstStyle>
            <a:lvl1pPr>
              <a:defRPr/>
            </a:lvl1pPr>
          </a:lstStyle>
          <a:p>
            <a:pPr>
              <a:defRPr/>
            </a:pPr>
            <a:endParaRPr lang="pt-PT"/>
          </a:p>
        </p:txBody>
      </p:sp>
      <p:sp>
        <p:nvSpPr>
          <p:cNvPr id="5" name="Rectangle 6"/>
          <p:cNvSpPr>
            <a:spLocks noGrp="1" noChangeArrowheads="1"/>
          </p:cNvSpPr>
          <p:nvPr>
            <p:ph type="sldNum" sz="quarter" idx="12"/>
          </p:nvPr>
        </p:nvSpPr>
        <p:spPr>
          <a:ln/>
        </p:spPr>
        <p:txBody>
          <a:bodyPr/>
          <a:lstStyle>
            <a:lvl1pPr>
              <a:defRPr/>
            </a:lvl1pPr>
          </a:lstStyle>
          <a:p>
            <a:pPr>
              <a:defRPr/>
            </a:pPr>
            <a:fld id="{9CCC24EB-2B77-4F9E-A608-1E4FBFA1F3B5}" type="slidenum">
              <a:rPr lang="pt-PT"/>
              <a:pPr>
                <a:defRPr/>
              </a:pPr>
              <a:t>‹nº›</a:t>
            </a:fld>
            <a:endParaRPr 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PT"/>
          </a:p>
        </p:txBody>
      </p:sp>
      <p:sp>
        <p:nvSpPr>
          <p:cNvPr id="3" name="Rectangle 5"/>
          <p:cNvSpPr>
            <a:spLocks noGrp="1" noChangeArrowheads="1"/>
          </p:cNvSpPr>
          <p:nvPr>
            <p:ph type="ftr" sz="quarter" idx="11"/>
          </p:nvPr>
        </p:nvSpPr>
        <p:spPr>
          <a:ln/>
        </p:spPr>
        <p:txBody>
          <a:bodyPr/>
          <a:lstStyle>
            <a:lvl1pPr>
              <a:defRPr/>
            </a:lvl1pPr>
          </a:lstStyle>
          <a:p>
            <a:pPr>
              <a:defRPr/>
            </a:pPr>
            <a:endParaRPr lang="pt-PT"/>
          </a:p>
        </p:txBody>
      </p:sp>
      <p:sp>
        <p:nvSpPr>
          <p:cNvPr id="4" name="Rectangle 6"/>
          <p:cNvSpPr>
            <a:spLocks noGrp="1" noChangeArrowheads="1"/>
          </p:cNvSpPr>
          <p:nvPr>
            <p:ph type="sldNum" sz="quarter" idx="12"/>
          </p:nvPr>
        </p:nvSpPr>
        <p:spPr>
          <a:ln/>
        </p:spPr>
        <p:txBody>
          <a:bodyPr/>
          <a:lstStyle>
            <a:lvl1pPr>
              <a:defRPr/>
            </a:lvl1pPr>
          </a:lstStyle>
          <a:p>
            <a:pPr>
              <a:defRPr/>
            </a:pPr>
            <a:fld id="{C5C62B35-FC00-4C09-AE98-3A9BC4AD8A7B}" type="slidenum">
              <a:rPr lang="pt-PT"/>
              <a:pPr>
                <a:defRPr/>
              </a:pPr>
              <a:t>‹nº›</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8D823099-8D57-4D6B-8AF7-EADDF16C8CD0}" type="slidenum">
              <a:rPr lang="pt-PT"/>
              <a:pPr>
                <a:defRPr/>
              </a:pPr>
              <a:t>‹nº›</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FA1A7D8F-F29A-4796-8F41-781974CCE5D8}" type="slidenum">
              <a:rPr lang="pt-PT"/>
              <a:pPr>
                <a:defRPr/>
              </a:pPr>
              <a:t>‹nº›</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PT"/>
              <a:t>Faça clique para editar o estilo do título do modelo global</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PT"/>
              <a:t>Faça clique para 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pt-P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pt-P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E3A7C5E9-538B-41A5-8429-392422DBDB8C}" type="slidenum">
              <a:rPr lang="pt-PT"/>
              <a:pPr>
                <a:defRPr/>
              </a:pPr>
              <a:t>‹nº›</a:t>
            </a:fld>
            <a:endParaRPr lang="pt-P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wmf"/></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29.jpeg"/><Relationship Id="rId3" Type="http://schemas.openxmlformats.org/officeDocument/2006/relationships/slide" Target="slide25.xml"/><Relationship Id="rId7" Type="http://schemas.openxmlformats.org/officeDocument/2006/relationships/slide" Target="slide18.xml"/><Relationship Id="rId12" Type="http://schemas.openxmlformats.org/officeDocument/2006/relationships/image" Target="../media/image28.jpeg"/><Relationship Id="rId2" Type="http://schemas.openxmlformats.org/officeDocument/2006/relationships/notesSlide" Target="../notesSlides/notesSlide16.xml"/><Relationship Id="rId16"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slide" Target="slide31.xml"/><Relationship Id="rId11" Type="http://schemas.openxmlformats.org/officeDocument/2006/relationships/image" Target="../media/image27.png"/><Relationship Id="rId5" Type="http://schemas.openxmlformats.org/officeDocument/2006/relationships/image" Target="../media/image24.emf"/><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oleObject" Target="../embeddings/oleObject5.bin"/><Relationship Id="rId9" Type="http://schemas.openxmlformats.org/officeDocument/2006/relationships/image" Target="../media/image25.png"/><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oleObject" Target="../embeddings/oleObject2.bin"/><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67.png"/><Relationship Id="rId7" Type="http://schemas.openxmlformats.org/officeDocument/2006/relationships/slide" Target="slide89.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82.xml"/><Relationship Id="rId5" Type="http://schemas.openxmlformats.org/officeDocument/2006/relationships/slide" Target="slide56.xml"/><Relationship Id="rId10" Type="http://schemas.openxmlformats.org/officeDocument/2006/relationships/slide" Target="slide58.xml"/><Relationship Id="rId4" Type="http://schemas.openxmlformats.org/officeDocument/2006/relationships/slide" Target="slide66.xml"/><Relationship Id="rId9" Type="http://schemas.openxmlformats.org/officeDocument/2006/relationships/slide" Target="slide97.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gif"/><Relationship Id="rId5" Type="http://schemas.openxmlformats.org/officeDocument/2006/relationships/image" Target="../media/image71.jpeg"/><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5.wmf"/></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 Target="slide48.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oleObject" Target="../embeddings/oleObject6.bin"/><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7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8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3.gif"/></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8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slide" Target="slide48.xml"/><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43.png"/></Relationships>
</file>

<file path=ppt/slides/_rels/slide9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5" Type="http://schemas.openxmlformats.org/officeDocument/2006/relationships/slide" Target="slide48.xml"/><Relationship Id="rId4" Type="http://schemas.openxmlformats.org/officeDocument/2006/relationships/image" Target="../media/image150.jpeg"/></Relationships>
</file>

<file path=ppt/slides/_rels/slide9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9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020763" y="0"/>
            <a:ext cx="7102475" cy="6124754"/>
          </a:xfrm>
          <a:prstGeom prst="rect">
            <a:avLst/>
          </a:prstGeom>
          <a:noFill/>
          <a:ln w="9525">
            <a:noFill/>
            <a:miter lim="800000"/>
            <a:headEnd/>
            <a:tailEnd/>
          </a:ln>
        </p:spPr>
        <p:txBody>
          <a:bodyPr>
            <a:spAutoFit/>
          </a:bodyPr>
          <a:lstStyle/>
          <a:p>
            <a:endParaRPr lang="pt-PT" dirty="0">
              <a:latin typeface="Times New Roman" pitchFamily="18" charset="0"/>
            </a:endParaRPr>
          </a:p>
          <a:p>
            <a:endParaRPr lang="pt-PT" dirty="0">
              <a:latin typeface="Times New Roman" pitchFamily="18" charset="0"/>
            </a:endParaRPr>
          </a:p>
          <a:p>
            <a:endParaRPr lang="pt-PT" dirty="0">
              <a:latin typeface="Times New Roman" pitchFamily="18" charset="0"/>
            </a:endParaRPr>
          </a:p>
          <a:p>
            <a:pPr algn="ctr"/>
            <a:r>
              <a:rPr lang="pt-PT" sz="4800" b="1" dirty="0">
                <a:solidFill>
                  <a:srgbClr val="663300"/>
                </a:solidFill>
              </a:rPr>
              <a:t>Chocolate </a:t>
            </a:r>
          </a:p>
          <a:p>
            <a:pPr algn="ctr"/>
            <a:r>
              <a:rPr lang="pt-PT" b="1" dirty="0">
                <a:solidFill>
                  <a:srgbClr val="663300"/>
                </a:solidFill>
              </a:rPr>
              <a:t>Como uma pequena semente se transforma no “Alimento dos Deuses"</a:t>
            </a:r>
            <a:endParaRPr lang="pt-PT" dirty="0">
              <a:solidFill>
                <a:srgbClr val="663300"/>
              </a:solidFill>
              <a:latin typeface="Times New Roman" pitchFamily="18" charset="0"/>
            </a:endParaRPr>
          </a:p>
          <a:p>
            <a:endParaRPr lang="pt-PT" dirty="0">
              <a:latin typeface="Times New Roman" pitchFamily="18" charset="0"/>
            </a:endParaRPr>
          </a:p>
          <a:p>
            <a:endParaRPr lang="pt-PT" dirty="0">
              <a:latin typeface="Times New Roman" pitchFamily="18" charset="0"/>
            </a:endParaRPr>
          </a:p>
          <a:p>
            <a:endParaRPr lang="pt-PT" dirty="0">
              <a:latin typeface="Times New Roman" pitchFamily="18" charset="0"/>
            </a:endParaRPr>
          </a:p>
          <a:p>
            <a:endParaRPr lang="pt-PT" dirty="0">
              <a:latin typeface="Times New Roman" pitchFamily="18" charset="0"/>
            </a:endParaRPr>
          </a:p>
          <a:p>
            <a:endParaRPr lang="pt-PT" dirty="0">
              <a:latin typeface="Times New Roman" pitchFamily="18" charset="0"/>
            </a:endParaRPr>
          </a:p>
          <a:p>
            <a:endParaRPr lang="pt-PT" dirty="0">
              <a:latin typeface="Times New Roman" pitchFamily="18" charset="0"/>
            </a:endParaRPr>
          </a:p>
          <a:p>
            <a:r>
              <a:rPr lang="pt-PT" sz="2000" b="1" i="1" dirty="0">
                <a:solidFill>
                  <a:srgbClr val="663300"/>
                </a:solidFill>
              </a:rPr>
              <a:t>M. Helena Guimarães de Almeida</a:t>
            </a:r>
          </a:p>
          <a:p>
            <a:endParaRPr lang="pt-PT" sz="2000" b="1" i="1" dirty="0">
              <a:solidFill>
                <a:srgbClr val="663300"/>
              </a:solidFill>
            </a:endParaRPr>
          </a:p>
          <a:p>
            <a:pPr marL="1333500" lvl="4"/>
            <a:r>
              <a:rPr lang="pt-PT" sz="2000" b="1" dirty="0">
                <a:solidFill>
                  <a:srgbClr val="663300"/>
                </a:solidFill>
                <a:latin typeface="Albertus Extra Bold" pitchFamily="34" charset="0"/>
              </a:rPr>
              <a:t>Instituto Superior de Agronomia</a:t>
            </a:r>
            <a:endParaRPr lang="pt-PT" sz="2000" b="1" dirty="0">
              <a:solidFill>
                <a:srgbClr val="663300"/>
              </a:solidFill>
            </a:endParaRPr>
          </a:p>
          <a:p>
            <a:pPr marL="1333500" lvl="4"/>
            <a:r>
              <a:rPr lang="pt-PT" sz="2000" b="1" dirty="0">
                <a:solidFill>
                  <a:srgbClr val="663300"/>
                </a:solidFill>
                <a:latin typeface="Albertus" pitchFamily="34" charset="0"/>
              </a:rPr>
              <a:t> Agronomia Tropical</a:t>
            </a:r>
            <a:endParaRPr lang="pt-PT" sz="2000" b="1" dirty="0">
              <a:solidFill>
                <a:srgbClr val="663300"/>
              </a:solidFill>
            </a:endParaRPr>
          </a:p>
        </p:txBody>
      </p:sp>
      <p:sp>
        <p:nvSpPr>
          <p:cNvPr id="7171" name="Text Box 4"/>
          <p:cNvSpPr txBox="1">
            <a:spLocks noChangeArrowheads="1"/>
          </p:cNvSpPr>
          <p:nvPr/>
        </p:nvSpPr>
        <p:spPr bwMode="auto">
          <a:xfrm>
            <a:off x="1355725" y="4840288"/>
            <a:ext cx="184150" cy="457200"/>
          </a:xfrm>
          <a:prstGeom prst="rect">
            <a:avLst/>
          </a:prstGeom>
          <a:noFill/>
          <a:ln w="9525">
            <a:noFill/>
            <a:miter lim="800000"/>
            <a:headEnd/>
            <a:tailEnd/>
          </a:ln>
        </p:spPr>
        <p:txBody>
          <a:bodyPr wrap="none">
            <a:spAutoFit/>
          </a:bodyPr>
          <a:lstStyle/>
          <a:p>
            <a:endParaRPr lang="pt-PT"/>
          </a:p>
        </p:txBody>
      </p:sp>
      <p:pic>
        <p:nvPicPr>
          <p:cNvPr id="7172" name="Picture 5" descr="AGUIA_P"/>
          <p:cNvPicPr>
            <a:picLocks noChangeAspect="1" noChangeArrowheads="1"/>
          </p:cNvPicPr>
          <p:nvPr/>
        </p:nvPicPr>
        <p:blipFill>
          <a:blip r:embed="rId3" cstate="print"/>
          <a:srcRect/>
          <a:stretch>
            <a:fillRect/>
          </a:stretch>
        </p:blipFill>
        <p:spPr bwMode="auto">
          <a:xfrm>
            <a:off x="1042988" y="5445125"/>
            <a:ext cx="1295400" cy="4572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Cabossefave"/>
          <p:cNvPicPr>
            <a:picLocks noChangeAspect="1" noChangeArrowheads="1"/>
          </p:cNvPicPr>
          <p:nvPr/>
        </p:nvPicPr>
        <p:blipFill>
          <a:blip r:embed="rId3" cstate="print"/>
          <a:srcRect/>
          <a:stretch>
            <a:fillRect/>
          </a:stretch>
        </p:blipFill>
        <p:spPr bwMode="auto">
          <a:xfrm>
            <a:off x="468313" y="0"/>
            <a:ext cx="2392362" cy="1579563"/>
          </a:xfrm>
          <a:prstGeom prst="rect">
            <a:avLst/>
          </a:prstGeom>
          <a:noFill/>
          <a:ln w="9525">
            <a:noFill/>
            <a:miter lim="800000"/>
            <a:headEnd/>
            <a:tailEnd/>
          </a:ln>
        </p:spPr>
      </p:pic>
      <p:pic>
        <p:nvPicPr>
          <p:cNvPr id="14339" name="Picture 5" descr="quebra gana"/>
          <p:cNvPicPr>
            <a:picLocks noChangeAspect="1" noChangeArrowheads="1"/>
          </p:cNvPicPr>
          <p:nvPr/>
        </p:nvPicPr>
        <p:blipFill>
          <a:blip r:embed="rId4" cstate="print"/>
          <a:srcRect/>
          <a:stretch>
            <a:fillRect/>
          </a:stretch>
        </p:blipFill>
        <p:spPr bwMode="auto">
          <a:xfrm>
            <a:off x="395288" y="1773238"/>
            <a:ext cx="2665412" cy="1998662"/>
          </a:xfrm>
          <a:prstGeom prst="rect">
            <a:avLst/>
          </a:prstGeom>
          <a:noFill/>
          <a:ln w="9525">
            <a:noFill/>
            <a:miter lim="800000"/>
            <a:headEnd/>
            <a:tailEnd/>
          </a:ln>
        </p:spPr>
      </p:pic>
      <p:pic>
        <p:nvPicPr>
          <p:cNvPr id="14340" name="Picture 6" descr="foto3"/>
          <p:cNvPicPr>
            <a:picLocks noChangeAspect="1" noChangeArrowheads="1"/>
          </p:cNvPicPr>
          <p:nvPr/>
        </p:nvPicPr>
        <p:blipFill>
          <a:blip r:embed="rId5" cstate="print"/>
          <a:srcRect/>
          <a:stretch>
            <a:fillRect/>
          </a:stretch>
        </p:blipFill>
        <p:spPr bwMode="auto">
          <a:xfrm>
            <a:off x="468313" y="4076700"/>
            <a:ext cx="1892300" cy="1943100"/>
          </a:xfrm>
          <a:prstGeom prst="rect">
            <a:avLst/>
          </a:prstGeom>
          <a:noFill/>
          <a:ln w="9525">
            <a:noFill/>
            <a:miter lim="800000"/>
            <a:headEnd/>
            <a:tailEnd/>
          </a:ln>
        </p:spPr>
      </p:pic>
      <p:pic>
        <p:nvPicPr>
          <p:cNvPr id="14341" name="Picture 7" descr="Cuba53"/>
          <p:cNvPicPr>
            <a:picLocks noChangeAspect="1" noChangeArrowheads="1"/>
          </p:cNvPicPr>
          <p:nvPr/>
        </p:nvPicPr>
        <p:blipFill>
          <a:blip r:embed="rId6" cstate="print"/>
          <a:srcRect/>
          <a:stretch>
            <a:fillRect/>
          </a:stretch>
        </p:blipFill>
        <p:spPr bwMode="auto">
          <a:xfrm>
            <a:off x="2771775" y="3775075"/>
            <a:ext cx="4652963" cy="3082925"/>
          </a:xfrm>
          <a:prstGeom prst="rect">
            <a:avLst/>
          </a:prstGeom>
          <a:noFill/>
          <a:ln w="9525">
            <a:noFill/>
            <a:miter lim="800000"/>
            <a:headEnd/>
            <a:tailEnd/>
          </a:ln>
        </p:spPr>
      </p:pic>
      <p:pic>
        <p:nvPicPr>
          <p:cNvPr id="14342" name="Picture 8" descr="X05"/>
          <p:cNvPicPr>
            <a:picLocks noChangeAspect="1" noChangeArrowheads="1"/>
          </p:cNvPicPr>
          <p:nvPr/>
        </p:nvPicPr>
        <p:blipFill>
          <a:blip r:embed="rId7" cstate="print"/>
          <a:srcRect/>
          <a:stretch>
            <a:fillRect/>
          </a:stretch>
        </p:blipFill>
        <p:spPr bwMode="auto">
          <a:xfrm>
            <a:off x="3348038" y="0"/>
            <a:ext cx="5040312" cy="3779838"/>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16" descr="cacao-beans"/>
          <p:cNvPicPr>
            <a:picLocks noChangeAspect="1" noChangeArrowheads="1"/>
          </p:cNvPicPr>
          <p:nvPr/>
        </p:nvPicPr>
        <p:blipFill>
          <a:blip r:embed="rId2" cstate="print"/>
          <a:srcRect/>
          <a:stretch>
            <a:fillRect/>
          </a:stretch>
        </p:blipFill>
        <p:spPr bwMode="auto">
          <a:xfrm>
            <a:off x="827088" y="765175"/>
            <a:ext cx="7200900" cy="540226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cacFR01"/>
          <p:cNvPicPr>
            <a:picLocks noChangeAspect="1" noChangeArrowheads="1"/>
          </p:cNvPicPr>
          <p:nvPr/>
        </p:nvPicPr>
        <p:blipFill>
          <a:blip r:embed="rId3" cstate="print"/>
          <a:srcRect/>
          <a:stretch>
            <a:fillRect/>
          </a:stretch>
        </p:blipFill>
        <p:spPr bwMode="auto">
          <a:xfrm>
            <a:off x="827088" y="620713"/>
            <a:ext cx="4392612" cy="5373687"/>
          </a:xfrm>
          <a:prstGeom prst="rect">
            <a:avLst/>
          </a:prstGeom>
          <a:noFill/>
          <a:ln w="9525">
            <a:noFill/>
            <a:miter lim="800000"/>
            <a:headEnd/>
            <a:tailEnd/>
          </a:ln>
        </p:spPr>
      </p:pic>
      <p:pic>
        <p:nvPicPr>
          <p:cNvPr id="15363" name="Picture 5" descr="Cacao_14"/>
          <p:cNvPicPr>
            <a:picLocks noChangeAspect="1" noChangeArrowheads="1"/>
          </p:cNvPicPr>
          <p:nvPr/>
        </p:nvPicPr>
        <p:blipFill>
          <a:blip r:embed="rId4" cstate="print"/>
          <a:srcRect/>
          <a:stretch>
            <a:fillRect/>
          </a:stretch>
        </p:blipFill>
        <p:spPr bwMode="auto">
          <a:xfrm>
            <a:off x="5292725" y="333375"/>
            <a:ext cx="3621088" cy="2590800"/>
          </a:xfrm>
          <a:prstGeom prst="rect">
            <a:avLst/>
          </a:prstGeom>
          <a:noFill/>
          <a:ln w="9525">
            <a:noFill/>
            <a:miter lim="800000"/>
            <a:headEnd/>
            <a:tailEnd/>
          </a:ln>
        </p:spPr>
      </p:pic>
      <p:pic>
        <p:nvPicPr>
          <p:cNvPr id="15364" name="Picture 7" descr="55CoGrow"/>
          <p:cNvPicPr>
            <a:picLocks noChangeAspect="1" noChangeArrowheads="1"/>
          </p:cNvPicPr>
          <p:nvPr/>
        </p:nvPicPr>
        <p:blipFill>
          <a:blip r:embed="rId5" cstate="print"/>
          <a:srcRect/>
          <a:stretch>
            <a:fillRect/>
          </a:stretch>
        </p:blipFill>
        <p:spPr bwMode="auto">
          <a:xfrm>
            <a:off x="5408613" y="3284538"/>
            <a:ext cx="3735387" cy="32004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66800" y="152400"/>
            <a:ext cx="6553200" cy="457200"/>
          </a:xfrm>
          <a:prstGeom prst="rect">
            <a:avLst/>
          </a:prstGeom>
          <a:noFill/>
          <a:ln w="9525">
            <a:noFill/>
            <a:miter lim="800000"/>
            <a:headEnd/>
            <a:tailEnd/>
          </a:ln>
        </p:spPr>
        <p:txBody>
          <a:bodyPr>
            <a:spAutoFit/>
          </a:bodyPr>
          <a:lstStyle/>
          <a:p>
            <a:pPr eaLnBrk="0" hangingPunct="0"/>
            <a:r>
              <a:rPr lang="pt-PT">
                <a:solidFill>
                  <a:srgbClr val="996633"/>
                </a:solidFill>
                <a:latin typeface="Arial MT Black" pitchFamily="34" charset="0"/>
              </a:rPr>
              <a:t>PREPARAÇÃO DO CACAU COMERCIAL</a:t>
            </a:r>
            <a:endParaRPr lang="pt-PT">
              <a:latin typeface="Arial MT Black" pitchFamily="34" charset="0"/>
            </a:endParaRPr>
          </a:p>
        </p:txBody>
      </p:sp>
      <p:sp>
        <p:nvSpPr>
          <p:cNvPr id="22531" name="Text Box 3"/>
          <p:cNvSpPr txBox="1">
            <a:spLocks noChangeArrowheads="1"/>
          </p:cNvSpPr>
          <p:nvPr/>
        </p:nvSpPr>
        <p:spPr bwMode="auto">
          <a:xfrm>
            <a:off x="3810000" y="685800"/>
            <a:ext cx="1447800" cy="381000"/>
          </a:xfrm>
          <a:prstGeom prst="rect">
            <a:avLst/>
          </a:prstGeom>
          <a:solidFill>
            <a:schemeClr val="bg1">
              <a:alpha val="50195"/>
            </a:schemeClr>
          </a:solidFill>
          <a:ln w="38100">
            <a:solidFill>
              <a:srgbClr val="669900"/>
            </a:solidFill>
            <a:miter lim="800000"/>
            <a:headEnd/>
            <a:tailEnd/>
          </a:ln>
        </p:spPr>
        <p:txBody>
          <a:bodyPr/>
          <a:lstStyle/>
          <a:p>
            <a:pPr eaLnBrk="0" hangingPunct="0"/>
            <a:r>
              <a:rPr lang="pt-PT" sz="1800" b="1">
                <a:solidFill>
                  <a:srgbClr val="669900"/>
                </a:solidFill>
              </a:rPr>
              <a:t>COLHEITA</a:t>
            </a:r>
            <a:endParaRPr lang="pt-PT" sz="2000" b="1"/>
          </a:p>
        </p:txBody>
      </p:sp>
      <p:sp>
        <p:nvSpPr>
          <p:cNvPr id="22532" name="Line 4"/>
          <p:cNvSpPr>
            <a:spLocks noChangeShapeType="1"/>
          </p:cNvSpPr>
          <p:nvPr/>
        </p:nvSpPr>
        <p:spPr bwMode="auto">
          <a:xfrm>
            <a:off x="4572000" y="1143000"/>
            <a:ext cx="0" cy="685800"/>
          </a:xfrm>
          <a:prstGeom prst="line">
            <a:avLst/>
          </a:prstGeom>
          <a:noFill/>
          <a:ln w="9525">
            <a:solidFill>
              <a:srgbClr val="000000"/>
            </a:solidFill>
            <a:round/>
            <a:headEnd/>
            <a:tailEnd type="triangle" w="med" len="med"/>
          </a:ln>
        </p:spPr>
        <p:txBody>
          <a:bodyPr/>
          <a:lstStyle/>
          <a:p>
            <a:endParaRPr lang="pt-PT"/>
          </a:p>
        </p:txBody>
      </p:sp>
      <p:sp>
        <p:nvSpPr>
          <p:cNvPr id="22533" name="Text Box 5"/>
          <p:cNvSpPr txBox="1">
            <a:spLocks noChangeArrowheads="1"/>
          </p:cNvSpPr>
          <p:nvPr/>
        </p:nvSpPr>
        <p:spPr bwMode="auto">
          <a:xfrm>
            <a:off x="4724400" y="1295400"/>
            <a:ext cx="914400" cy="381000"/>
          </a:xfrm>
          <a:prstGeom prst="rect">
            <a:avLst/>
          </a:prstGeom>
          <a:solidFill>
            <a:srgbClr val="FFFFFF"/>
          </a:solidFill>
          <a:ln w="9525">
            <a:noFill/>
            <a:miter lim="800000"/>
            <a:headEnd/>
            <a:tailEnd/>
          </a:ln>
        </p:spPr>
        <p:txBody>
          <a:bodyPr/>
          <a:lstStyle/>
          <a:p>
            <a:pPr eaLnBrk="0" hangingPunct="0">
              <a:defRPr/>
            </a:pPr>
            <a:r>
              <a:rPr lang="pt-PT" sz="2000" b="1" i="1">
                <a:effectLst>
                  <a:outerShdw blurRad="38100" dist="38100" dir="2700000" algn="tl">
                    <a:srgbClr val="C0C0C0"/>
                  </a:outerShdw>
                </a:effectLst>
                <a:latin typeface="Times New Roman" pitchFamily="18" charset="0"/>
              </a:rPr>
              <a:t>Frutos</a:t>
            </a:r>
            <a:endParaRPr lang="pt-PT" b="1" i="1">
              <a:effectLst>
                <a:outerShdw blurRad="38100" dist="38100" dir="2700000" algn="tl">
                  <a:srgbClr val="C0C0C0"/>
                </a:outerShdw>
              </a:effectLst>
              <a:latin typeface="Times New Roman" pitchFamily="18" charset="0"/>
            </a:endParaRPr>
          </a:p>
        </p:txBody>
      </p:sp>
      <p:sp>
        <p:nvSpPr>
          <p:cNvPr id="22534" name="Text Box 6"/>
          <p:cNvSpPr txBox="1">
            <a:spLocks noChangeArrowheads="1"/>
          </p:cNvSpPr>
          <p:nvPr/>
        </p:nvSpPr>
        <p:spPr bwMode="auto">
          <a:xfrm>
            <a:off x="3962400" y="1905000"/>
            <a:ext cx="1219200" cy="381000"/>
          </a:xfrm>
          <a:prstGeom prst="rect">
            <a:avLst/>
          </a:prstGeom>
          <a:solidFill>
            <a:schemeClr val="bg1">
              <a:alpha val="50195"/>
            </a:schemeClr>
          </a:solidFill>
          <a:ln w="38100">
            <a:solidFill>
              <a:srgbClr val="99CC00"/>
            </a:solidFill>
            <a:miter lim="800000"/>
            <a:headEnd/>
            <a:tailEnd/>
          </a:ln>
        </p:spPr>
        <p:txBody>
          <a:bodyPr/>
          <a:lstStyle/>
          <a:p>
            <a:pPr eaLnBrk="0" hangingPunct="0"/>
            <a:r>
              <a:rPr lang="pt-PT" sz="1800" b="1">
                <a:solidFill>
                  <a:srgbClr val="99CC00"/>
                </a:solidFill>
              </a:rPr>
              <a:t>QUEBRA</a:t>
            </a:r>
            <a:endParaRPr lang="pt-PT" b="1">
              <a:latin typeface="Times New Roman" pitchFamily="18" charset="0"/>
            </a:endParaRPr>
          </a:p>
        </p:txBody>
      </p:sp>
      <p:sp>
        <p:nvSpPr>
          <p:cNvPr id="22535" name="Line 7"/>
          <p:cNvSpPr>
            <a:spLocks noChangeShapeType="1"/>
          </p:cNvSpPr>
          <p:nvPr/>
        </p:nvSpPr>
        <p:spPr bwMode="auto">
          <a:xfrm>
            <a:off x="5257800" y="2057400"/>
            <a:ext cx="549275" cy="0"/>
          </a:xfrm>
          <a:prstGeom prst="line">
            <a:avLst/>
          </a:prstGeom>
          <a:noFill/>
          <a:ln w="9525">
            <a:solidFill>
              <a:srgbClr val="000000"/>
            </a:solidFill>
            <a:round/>
            <a:headEnd/>
            <a:tailEnd type="triangle" w="med" len="med"/>
          </a:ln>
        </p:spPr>
        <p:txBody>
          <a:bodyPr/>
          <a:lstStyle/>
          <a:p>
            <a:endParaRPr lang="pt-PT"/>
          </a:p>
        </p:txBody>
      </p:sp>
      <p:sp>
        <p:nvSpPr>
          <p:cNvPr id="22536" name="Line 8"/>
          <p:cNvSpPr>
            <a:spLocks noChangeShapeType="1"/>
          </p:cNvSpPr>
          <p:nvPr/>
        </p:nvSpPr>
        <p:spPr bwMode="auto">
          <a:xfrm>
            <a:off x="4572000" y="2362200"/>
            <a:ext cx="0" cy="609600"/>
          </a:xfrm>
          <a:prstGeom prst="line">
            <a:avLst/>
          </a:prstGeom>
          <a:noFill/>
          <a:ln w="9525">
            <a:solidFill>
              <a:srgbClr val="000000"/>
            </a:solidFill>
            <a:round/>
            <a:headEnd/>
            <a:tailEnd type="triangle" w="med" len="med"/>
          </a:ln>
        </p:spPr>
        <p:txBody>
          <a:bodyPr/>
          <a:lstStyle/>
          <a:p>
            <a:endParaRPr lang="pt-PT"/>
          </a:p>
        </p:txBody>
      </p:sp>
      <p:sp>
        <p:nvSpPr>
          <p:cNvPr id="22537" name="Text Box 9"/>
          <p:cNvSpPr txBox="1">
            <a:spLocks noChangeArrowheads="1"/>
          </p:cNvSpPr>
          <p:nvPr/>
        </p:nvSpPr>
        <p:spPr bwMode="auto">
          <a:xfrm>
            <a:off x="4724400" y="2438400"/>
            <a:ext cx="2133600" cy="381000"/>
          </a:xfrm>
          <a:prstGeom prst="rect">
            <a:avLst/>
          </a:prstGeom>
          <a:solidFill>
            <a:srgbClr val="FFFFFF"/>
          </a:solidFill>
          <a:ln w="9525">
            <a:noFill/>
            <a:miter lim="800000"/>
            <a:headEnd/>
            <a:tailEnd/>
          </a:ln>
        </p:spPr>
        <p:txBody>
          <a:bodyPr/>
          <a:lstStyle/>
          <a:p>
            <a:pPr eaLnBrk="0" hangingPunct="0">
              <a:defRPr/>
            </a:pPr>
            <a:r>
              <a:rPr lang="pt-PT" sz="2000" b="1" i="1">
                <a:effectLst>
                  <a:outerShdw blurRad="38100" dist="38100" dir="2700000" algn="tl">
                    <a:srgbClr val="C0C0C0"/>
                  </a:outerShdw>
                </a:effectLst>
                <a:latin typeface="Times New Roman" pitchFamily="18" charset="0"/>
              </a:rPr>
              <a:t>“Cacau em goma”</a:t>
            </a:r>
            <a:endParaRPr lang="pt-PT" sz="1000" i="1">
              <a:latin typeface="Times New Roman" pitchFamily="18" charset="0"/>
            </a:endParaRPr>
          </a:p>
        </p:txBody>
      </p:sp>
      <p:sp>
        <p:nvSpPr>
          <p:cNvPr id="22538" name="Text Box 10"/>
          <p:cNvSpPr txBox="1">
            <a:spLocks noChangeArrowheads="1"/>
          </p:cNvSpPr>
          <p:nvPr/>
        </p:nvSpPr>
        <p:spPr bwMode="auto">
          <a:xfrm>
            <a:off x="3505200" y="3048000"/>
            <a:ext cx="2286000" cy="457200"/>
          </a:xfrm>
          <a:prstGeom prst="rect">
            <a:avLst/>
          </a:prstGeom>
          <a:solidFill>
            <a:schemeClr val="bg1">
              <a:alpha val="50195"/>
            </a:schemeClr>
          </a:solidFill>
          <a:ln w="38100">
            <a:solidFill>
              <a:srgbClr val="CC0099"/>
            </a:solidFill>
            <a:miter lim="800000"/>
            <a:headEnd/>
            <a:tailEnd/>
          </a:ln>
        </p:spPr>
        <p:txBody>
          <a:bodyPr/>
          <a:lstStyle/>
          <a:p>
            <a:pPr eaLnBrk="0" hangingPunct="0"/>
            <a:r>
              <a:rPr lang="pt-PT" sz="1800" b="1">
                <a:solidFill>
                  <a:srgbClr val="CC0099"/>
                </a:solidFill>
              </a:rPr>
              <a:t>“FERMENTAÇÃO”</a:t>
            </a:r>
            <a:endParaRPr lang="pt-PT" sz="1800" b="1">
              <a:latin typeface="Times New Roman" pitchFamily="18" charset="0"/>
            </a:endParaRPr>
          </a:p>
        </p:txBody>
      </p:sp>
      <p:sp>
        <p:nvSpPr>
          <p:cNvPr id="22539" name="Line 11"/>
          <p:cNvSpPr>
            <a:spLocks noChangeShapeType="1"/>
          </p:cNvSpPr>
          <p:nvPr/>
        </p:nvSpPr>
        <p:spPr bwMode="auto">
          <a:xfrm>
            <a:off x="4572000" y="3657600"/>
            <a:ext cx="0" cy="365125"/>
          </a:xfrm>
          <a:prstGeom prst="line">
            <a:avLst/>
          </a:prstGeom>
          <a:noFill/>
          <a:ln w="9525">
            <a:solidFill>
              <a:srgbClr val="000000"/>
            </a:solidFill>
            <a:round/>
            <a:headEnd/>
            <a:tailEnd type="triangle" w="med" len="med"/>
          </a:ln>
        </p:spPr>
        <p:txBody>
          <a:bodyPr/>
          <a:lstStyle/>
          <a:p>
            <a:endParaRPr lang="pt-PT"/>
          </a:p>
        </p:txBody>
      </p:sp>
      <p:sp>
        <p:nvSpPr>
          <p:cNvPr id="22540" name="Text Box 12"/>
          <p:cNvSpPr txBox="1">
            <a:spLocks noChangeArrowheads="1"/>
          </p:cNvSpPr>
          <p:nvPr/>
        </p:nvSpPr>
        <p:spPr bwMode="auto">
          <a:xfrm>
            <a:off x="3810000" y="4191000"/>
            <a:ext cx="1524000" cy="457200"/>
          </a:xfrm>
          <a:prstGeom prst="rect">
            <a:avLst/>
          </a:prstGeom>
          <a:solidFill>
            <a:schemeClr val="bg1">
              <a:alpha val="50195"/>
            </a:schemeClr>
          </a:solidFill>
          <a:ln w="38100">
            <a:solidFill>
              <a:srgbClr val="996633"/>
            </a:solidFill>
            <a:miter lim="800000"/>
            <a:headEnd/>
            <a:tailEnd/>
          </a:ln>
        </p:spPr>
        <p:txBody>
          <a:bodyPr/>
          <a:lstStyle/>
          <a:p>
            <a:pPr eaLnBrk="0" hangingPunct="0"/>
            <a:r>
              <a:rPr lang="pt-PT" sz="1800" b="1">
                <a:solidFill>
                  <a:srgbClr val="996633"/>
                </a:solidFill>
              </a:rPr>
              <a:t>SECAGEM</a:t>
            </a:r>
            <a:endParaRPr lang="pt-PT" b="1">
              <a:latin typeface="Times New Roman" pitchFamily="18" charset="0"/>
            </a:endParaRPr>
          </a:p>
        </p:txBody>
      </p:sp>
      <p:sp>
        <p:nvSpPr>
          <p:cNvPr id="22541" name="Line 13"/>
          <p:cNvSpPr>
            <a:spLocks noChangeShapeType="1"/>
          </p:cNvSpPr>
          <p:nvPr/>
        </p:nvSpPr>
        <p:spPr bwMode="auto">
          <a:xfrm>
            <a:off x="4572000" y="4800600"/>
            <a:ext cx="0" cy="366713"/>
          </a:xfrm>
          <a:prstGeom prst="line">
            <a:avLst/>
          </a:prstGeom>
          <a:noFill/>
          <a:ln w="9525">
            <a:solidFill>
              <a:srgbClr val="000000"/>
            </a:solidFill>
            <a:round/>
            <a:headEnd/>
            <a:tailEnd type="triangle" w="med" len="med"/>
          </a:ln>
        </p:spPr>
        <p:txBody>
          <a:bodyPr/>
          <a:lstStyle/>
          <a:p>
            <a:endParaRPr lang="pt-PT"/>
          </a:p>
        </p:txBody>
      </p:sp>
      <p:sp>
        <p:nvSpPr>
          <p:cNvPr id="22542" name="Text Box 14"/>
          <p:cNvSpPr txBox="1">
            <a:spLocks noChangeArrowheads="1"/>
          </p:cNvSpPr>
          <p:nvPr/>
        </p:nvSpPr>
        <p:spPr bwMode="auto">
          <a:xfrm>
            <a:off x="1828800" y="5257800"/>
            <a:ext cx="5562600" cy="457200"/>
          </a:xfrm>
          <a:prstGeom prst="rect">
            <a:avLst/>
          </a:prstGeom>
          <a:solidFill>
            <a:schemeClr val="bg1">
              <a:alpha val="50195"/>
            </a:schemeClr>
          </a:solidFill>
          <a:ln w="38100">
            <a:solidFill>
              <a:srgbClr val="663300"/>
            </a:solidFill>
            <a:miter lim="800000"/>
            <a:headEnd/>
            <a:tailEnd/>
          </a:ln>
        </p:spPr>
        <p:txBody>
          <a:bodyPr/>
          <a:lstStyle/>
          <a:p>
            <a:pPr algn="ctr" eaLnBrk="0" hangingPunct="0"/>
            <a:r>
              <a:rPr lang="pt-PT" sz="1800" b="1">
                <a:solidFill>
                  <a:srgbClr val="996633"/>
                </a:solidFill>
              </a:rPr>
              <a:t>LIMPEZA, CALIBRAGEM E ARMAZENAMENTO</a:t>
            </a:r>
            <a:endParaRPr lang="pt-PT" b="1">
              <a:latin typeface="Times New Roman" pitchFamily="18" charset="0"/>
            </a:endParaRPr>
          </a:p>
        </p:txBody>
      </p:sp>
      <p:sp>
        <p:nvSpPr>
          <p:cNvPr id="22543" name="Line 15"/>
          <p:cNvSpPr>
            <a:spLocks noChangeShapeType="1"/>
          </p:cNvSpPr>
          <p:nvPr/>
        </p:nvSpPr>
        <p:spPr bwMode="auto">
          <a:xfrm>
            <a:off x="4572000" y="5791200"/>
            <a:ext cx="0" cy="365125"/>
          </a:xfrm>
          <a:prstGeom prst="line">
            <a:avLst/>
          </a:prstGeom>
          <a:noFill/>
          <a:ln w="9525">
            <a:solidFill>
              <a:srgbClr val="000000"/>
            </a:solidFill>
            <a:round/>
            <a:headEnd/>
            <a:tailEnd type="triangle" w="med" len="med"/>
          </a:ln>
        </p:spPr>
        <p:txBody>
          <a:bodyPr/>
          <a:lstStyle/>
          <a:p>
            <a:endParaRPr lang="pt-PT"/>
          </a:p>
        </p:txBody>
      </p:sp>
      <p:sp>
        <p:nvSpPr>
          <p:cNvPr id="22544" name="Text Box 16"/>
          <p:cNvSpPr txBox="1">
            <a:spLocks noChangeArrowheads="1"/>
          </p:cNvSpPr>
          <p:nvPr/>
        </p:nvSpPr>
        <p:spPr bwMode="auto">
          <a:xfrm>
            <a:off x="3352800" y="6172200"/>
            <a:ext cx="2346325" cy="533400"/>
          </a:xfrm>
          <a:prstGeom prst="rect">
            <a:avLst/>
          </a:prstGeom>
          <a:solidFill>
            <a:srgbClr val="FFFFFF"/>
          </a:solidFill>
          <a:ln w="9525">
            <a:noFill/>
            <a:miter lim="800000"/>
            <a:headEnd/>
            <a:tailEnd/>
          </a:ln>
        </p:spPr>
        <p:txBody>
          <a:bodyPr/>
          <a:lstStyle/>
          <a:p>
            <a:pPr eaLnBrk="0" hangingPunct="0">
              <a:defRPr/>
            </a:pPr>
            <a:r>
              <a:rPr lang="pt-PT" b="1" i="1">
                <a:solidFill>
                  <a:srgbClr val="CC3300"/>
                </a:solidFill>
                <a:effectLst>
                  <a:outerShdw blurRad="38100" dist="38100" dir="2700000" algn="tl">
                    <a:srgbClr val="C0C0C0"/>
                  </a:outerShdw>
                </a:effectLst>
                <a:latin typeface="Times New Roman" pitchFamily="18" charset="0"/>
              </a:rPr>
              <a:t>Cacau comercial</a:t>
            </a:r>
          </a:p>
        </p:txBody>
      </p:sp>
      <p:sp>
        <p:nvSpPr>
          <p:cNvPr id="22545" name="Text Box 17"/>
          <p:cNvSpPr txBox="1">
            <a:spLocks noChangeArrowheads="1"/>
          </p:cNvSpPr>
          <p:nvPr/>
        </p:nvSpPr>
        <p:spPr bwMode="auto">
          <a:xfrm>
            <a:off x="5867400" y="1828800"/>
            <a:ext cx="1295400" cy="381000"/>
          </a:xfrm>
          <a:prstGeom prst="rect">
            <a:avLst/>
          </a:prstGeom>
          <a:solidFill>
            <a:srgbClr val="FFFFFF"/>
          </a:solidFill>
          <a:ln w="9525">
            <a:noFill/>
            <a:miter lim="800000"/>
            <a:headEnd/>
            <a:tailEnd/>
          </a:ln>
        </p:spPr>
        <p:txBody>
          <a:bodyPr/>
          <a:lstStyle/>
          <a:p>
            <a:pPr eaLnBrk="0" hangingPunct="0">
              <a:defRPr/>
            </a:pPr>
            <a:r>
              <a:rPr lang="pt-PT" sz="2000" b="1" i="1">
                <a:effectLst>
                  <a:outerShdw blurRad="38100" dist="38100" dir="2700000" algn="tl">
                    <a:srgbClr val="C0C0C0"/>
                  </a:outerShdw>
                </a:effectLst>
                <a:latin typeface="Times New Roman" pitchFamily="18" charset="0"/>
              </a:rPr>
              <a:t>“Cascas”</a:t>
            </a:r>
            <a:endParaRPr lang="pt-PT" sz="2000" b="1" i="1">
              <a:latin typeface="Times New Roman" pitchFamily="18" charset="0"/>
            </a:endParaRPr>
          </a:p>
        </p:txBody>
      </p:sp>
      <p:sp>
        <p:nvSpPr>
          <p:cNvPr id="22546" name="AutoShape 18"/>
          <p:cNvSpPr>
            <a:spLocks/>
          </p:cNvSpPr>
          <p:nvPr/>
        </p:nvSpPr>
        <p:spPr bwMode="auto">
          <a:xfrm>
            <a:off x="990600" y="1981200"/>
            <a:ext cx="609600" cy="3962400"/>
          </a:xfrm>
          <a:prstGeom prst="leftBrace">
            <a:avLst>
              <a:gd name="adj1" fmla="val 54167"/>
              <a:gd name="adj2" fmla="val 50000"/>
            </a:avLst>
          </a:prstGeom>
          <a:noFill/>
          <a:ln w="38100">
            <a:solidFill>
              <a:srgbClr val="FF0000"/>
            </a:solidFill>
            <a:round/>
            <a:headEnd/>
            <a:tailEnd/>
          </a:ln>
        </p:spPr>
        <p:txBody>
          <a:bodyPr/>
          <a:lstStyle/>
          <a:p>
            <a:endParaRPr lang="pt-PT"/>
          </a:p>
        </p:txBody>
      </p:sp>
      <p:sp>
        <p:nvSpPr>
          <p:cNvPr id="22547" name="Text Box 19"/>
          <p:cNvSpPr txBox="1">
            <a:spLocks noChangeArrowheads="1"/>
          </p:cNvSpPr>
          <p:nvPr/>
        </p:nvSpPr>
        <p:spPr bwMode="auto">
          <a:xfrm>
            <a:off x="468313" y="692150"/>
            <a:ext cx="358775" cy="6165850"/>
          </a:xfrm>
          <a:prstGeom prst="rect">
            <a:avLst/>
          </a:prstGeom>
          <a:solidFill>
            <a:srgbClr val="FFFFFF"/>
          </a:solidFill>
          <a:ln w="9525">
            <a:noFill/>
            <a:miter lim="800000"/>
            <a:headEnd/>
            <a:tailEnd/>
          </a:ln>
        </p:spPr>
        <p:txBody>
          <a:bodyPr/>
          <a:lstStyle/>
          <a:p>
            <a:pPr eaLnBrk="0" hangingPunct="0"/>
            <a:r>
              <a:rPr lang="pt-PT" sz="1600" b="1">
                <a:solidFill>
                  <a:srgbClr val="CC3300"/>
                </a:solidFill>
                <a:latin typeface="Arial MT Black" pitchFamily="34" charset="0"/>
              </a:rPr>
              <a:t>TECNOLOGIA PÓS-COLHEITA</a:t>
            </a:r>
            <a:endParaRPr lang="pt-PT" sz="1800" b="1">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ppt_w</p:attrName>
                                        </p:attrNameLst>
                                      </p:cBhvr>
                                      <p:tavLst>
                                        <p:tav tm="0">
                                          <p:val>
                                            <p:fltVal val="0"/>
                                          </p:val>
                                        </p:tav>
                                        <p:tav tm="100000">
                                          <p:val>
                                            <p:strVal val="#ppt_w"/>
                                          </p:val>
                                        </p:tav>
                                      </p:tavLst>
                                    </p:anim>
                                    <p:anim calcmode="lin" valueType="num">
                                      <p:cBhvr>
                                        <p:cTn id="8" dur="1000" fill="hold"/>
                                        <p:tgtEl>
                                          <p:spTgt spid="22530"/>
                                        </p:tgtEl>
                                        <p:attrNameLst>
                                          <p:attrName>ppt_h</p:attrName>
                                        </p:attrNameLst>
                                      </p:cBhvr>
                                      <p:tavLst>
                                        <p:tav tm="0">
                                          <p:val>
                                            <p:fltVal val="0"/>
                                          </p:val>
                                        </p:tav>
                                        <p:tav tm="100000">
                                          <p:val>
                                            <p:strVal val="#ppt_h"/>
                                          </p:val>
                                        </p:tav>
                                      </p:tavLst>
                                    </p:anim>
                                    <p:anim calcmode="lin" valueType="num">
                                      <p:cBhvr>
                                        <p:cTn id="9" dur="1000" fill="hold"/>
                                        <p:tgtEl>
                                          <p:spTgt spid="225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531"/>
                                        </p:tgtEl>
                                        <p:attrNameLst>
                                          <p:attrName>style.visibility</p:attrName>
                                        </p:attrNameLst>
                                      </p:cBhvr>
                                      <p:to>
                                        <p:strVal val="visible"/>
                                      </p:to>
                                    </p:set>
                                    <p:anim calcmode="lin" valueType="num">
                                      <p:cBhvr additive="base">
                                        <p:cTn id="15" dur="500" fill="hold"/>
                                        <p:tgtEl>
                                          <p:spTgt spid="22531"/>
                                        </p:tgtEl>
                                        <p:attrNameLst>
                                          <p:attrName>ppt_x</p:attrName>
                                        </p:attrNameLst>
                                      </p:cBhvr>
                                      <p:tavLst>
                                        <p:tav tm="0">
                                          <p:val>
                                            <p:strVal val="#ppt_x"/>
                                          </p:val>
                                        </p:tav>
                                        <p:tav tm="100000">
                                          <p:val>
                                            <p:strVal val="#ppt_x"/>
                                          </p:val>
                                        </p:tav>
                                      </p:tavLst>
                                    </p:anim>
                                    <p:anim calcmode="lin" valueType="num">
                                      <p:cBhvr additive="base">
                                        <p:cTn id="16" dur="500" fill="hold"/>
                                        <p:tgtEl>
                                          <p:spTgt spid="2253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225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2533"/>
                                        </p:tgtEl>
                                        <p:attrNameLst>
                                          <p:attrName>style.visibility</p:attrName>
                                        </p:attrNameLst>
                                      </p:cBhvr>
                                      <p:to>
                                        <p:strVal val="visible"/>
                                      </p:to>
                                    </p:set>
                                    <p:anim calcmode="lin" valueType="num">
                                      <p:cBhvr additive="base">
                                        <p:cTn id="25" dur="500" fill="hold"/>
                                        <p:tgtEl>
                                          <p:spTgt spid="22533"/>
                                        </p:tgtEl>
                                        <p:attrNameLst>
                                          <p:attrName>ppt_x</p:attrName>
                                        </p:attrNameLst>
                                      </p:cBhvr>
                                      <p:tavLst>
                                        <p:tav tm="0">
                                          <p:val>
                                            <p:strVal val="1+#ppt_w/2"/>
                                          </p:val>
                                        </p:tav>
                                        <p:tav tm="100000">
                                          <p:val>
                                            <p:strVal val="#ppt_x"/>
                                          </p:val>
                                        </p:tav>
                                      </p:tavLst>
                                    </p:anim>
                                    <p:anim calcmode="lin" valueType="num">
                                      <p:cBhvr additive="base">
                                        <p:cTn id="26"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534"/>
                                        </p:tgtEl>
                                        <p:attrNameLst>
                                          <p:attrName>style.visibility</p:attrName>
                                        </p:attrNameLst>
                                      </p:cBhvr>
                                      <p:to>
                                        <p:strVal val="visible"/>
                                      </p:to>
                                    </p:set>
                                    <p:anim calcmode="lin" valueType="num">
                                      <p:cBhvr additive="base">
                                        <p:cTn id="31" dur="500" fill="hold"/>
                                        <p:tgtEl>
                                          <p:spTgt spid="22534"/>
                                        </p:tgtEl>
                                        <p:attrNameLst>
                                          <p:attrName>ppt_x</p:attrName>
                                        </p:attrNameLst>
                                      </p:cBhvr>
                                      <p:tavLst>
                                        <p:tav tm="0">
                                          <p:val>
                                            <p:strVal val="#ppt_x"/>
                                          </p:val>
                                        </p:tav>
                                        <p:tav tm="100000">
                                          <p:val>
                                            <p:strVal val="#ppt_x"/>
                                          </p:val>
                                        </p:tav>
                                      </p:tavLst>
                                    </p:anim>
                                    <p:anim calcmode="lin" valueType="num">
                                      <p:cBhvr additive="base">
                                        <p:cTn id="32" dur="500" fill="hold"/>
                                        <p:tgtEl>
                                          <p:spTgt spid="225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225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2545"/>
                                        </p:tgtEl>
                                        <p:attrNameLst>
                                          <p:attrName>style.visibility</p:attrName>
                                        </p:attrNameLst>
                                      </p:cBhvr>
                                      <p:to>
                                        <p:strVal val="visible"/>
                                      </p:to>
                                    </p:set>
                                    <p:anim calcmode="lin" valueType="num">
                                      <p:cBhvr additive="base">
                                        <p:cTn id="41" dur="500" fill="hold"/>
                                        <p:tgtEl>
                                          <p:spTgt spid="22545"/>
                                        </p:tgtEl>
                                        <p:attrNameLst>
                                          <p:attrName>ppt_x</p:attrName>
                                        </p:attrNameLst>
                                      </p:cBhvr>
                                      <p:tavLst>
                                        <p:tav tm="0">
                                          <p:val>
                                            <p:strVal val="1+#ppt_w/2"/>
                                          </p:val>
                                        </p:tav>
                                        <p:tav tm="100000">
                                          <p:val>
                                            <p:strVal val="#ppt_x"/>
                                          </p:val>
                                        </p:tav>
                                      </p:tavLst>
                                    </p:anim>
                                    <p:anim calcmode="lin" valueType="num">
                                      <p:cBhvr additive="base">
                                        <p:cTn id="42" dur="500" fill="hold"/>
                                        <p:tgtEl>
                                          <p:spTgt spid="2254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25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22537"/>
                                        </p:tgtEl>
                                        <p:attrNameLst>
                                          <p:attrName>style.visibility</p:attrName>
                                        </p:attrNameLst>
                                      </p:cBhvr>
                                      <p:to>
                                        <p:strVal val="visible"/>
                                      </p:to>
                                    </p:set>
                                    <p:anim calcmode="lin" valueType="num">
                                      <p:cBhvr additive="base">
                                        <p:cTn id="51" dur="500" fill="hold"/>
                                        <p:tgtEl>
                                          <p:spTgt spid="22537"/>
                                        </p:tgtEl>
                                        <p:attrNameLst>
                                          <p:attrName>ppt_x</p:attrName>
                                        </p:attrNameLst>
                                      </p:cBhvr>
                                      <p:tavLst>
                                        <p:tav tm="0">
                                          <p:val>
                                            <p:strVal val="1+#ppt_w/2"/>
                                          </p:val>
                                        </p:tav>
                                        <p:tav tm="100000">
                                          <p:val>
                                            <p:strVal val="#ppt_x"/>
                                          </p:val>
                                        </p:tav>
                                      </p:tavLst>
                                    </p:anim>
                                    <p:anim calcmode="lin" valueType="num">
                                      <p:cBhvr additive="base">
                                        <p:cTn id="52"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2538"/>
                                        </p:tgtEl>
                                        <p:attrNameLst>
                                          <p:attrName>style.visibility</p:attrName>
                                        </p:attrNameLst>
                                      </p:cBhvr>
                                      <p:to>
                                        <p:strVal val="visible"/>
                                      </p:to>
                                    </p:set>
                                    <p:anim calcmode="lin" valueType="num">
                                      <p:cBhvr additive="base">
                                        <p:cTn id="57" dur="500" fill="hold"/>
                                        <p:tgtEl>
                                          <p:spTgt spid="22538"/>
                                        </p:tgtEl>
                                        <p:attrNameLst>
                                          <p:attrName>ppt_x</p:attrName>
                                        </p:attrNameLst>
                                      </p:cBhvr>
                                      <p:tavLst>
                                        <p:tav tm="0">
                                          <p:val>
                                            <p:strVal val="#ppt_x"/>
                                          </p:val>
                                        </p:tav>
                                        <p:tav tm="100000">
                                          <p:val>
                                            <p:strVal val="#ppt_x"/>
                                          </p:val>
                                        </p:tav>
                                      </p:tavLst>
                                    </p:anim>
                                    <p:anim calcmode="lin" valueType="num">
                                      <p:cBhvr additive="base">
                                        <p:cTn id="58" dur="500" fill="hold"/>
                                        <p:tgtEl>
                                          <p:spTgt spid="2253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225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540"/>
                                        </p:tgtEl>
                                        <p:attrNameLst>
                                          <p:attrName>style.visibility</p:attrName>
                                        </p:attrNameLst>
                                      </p:cBhvr>
                                      <p:to>
                                        <p:strVal val="visible"/>
                                      </p:to>
                                    </p:set>
                                    <p:anim calcmode="lin" valueType="num">
                                      <p:cBhvr additive="base">
                                        <p:cTn id="67" dur="500" fill="hold"/>
                                        <p:tgtEl>
                                          <p:spTgt spid="22540"/>
                                        </p:tgtEl>
                                        <p:attrNameLst>
                                          <p:attrName>ppt_x</p:attrName>
                                        </p:attrNameLst>
                                      </p:cBhvr>
                                      <p:tavLst>
                                        <p:tav tm="0">
                                          <p:val>
                                            <p:strVal val="#ppt_x"/>
                                          </p:val>
                                        </p:tav>
                                        <p:tav tm="100000">
                                          <p:val>
                                            <p:strVal val="#ppt_x"/>
                                          </p:val>
                                        </p:tav>
                                      </p:tavLst>
                                    </p:anim>
                                    <p:anim calcmode="lin" valueType="num">
                                      <p:cBhvr additive="base">
                                        <p:cTn id="68" dur="500" fill="hold"/>
                                        <p:tgtEl>
                                          <p:spTgt spid="2254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499"/>
                                          </p:stCondLst>
                                        </p:cTn>
                                        <p:tgtEl>
                                          <p:spTgt spid="225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2542"/>
                                        </p:tgtEl>
                                        <p:attrNameLst>
                                          <p:attrName>style.visibility</p:attrName>
                                        </p:attrNameLst>
                                      </p:cBhvr>
                                      <p:to>
                                        <p:strVal val="visible"/>
                                      </p:to>
                                    </p:set>
                                    <p:anim calcmode="lin" valueType="num">
                                      <p:cBhvr additive="base">
                                        <p:cTn id="77" dur="500" fill="hold"/>
                                        <p:tgtEl>
                                          <p:spTgt spid="22542"/>
                                        </p:tgtEl>
                                        <p:attrNameLst>
                                          <p:attrName>ppt_x</p:attrName>
                                        </p:attrNameLst>
                                      </p:cBhvr>
                                      <p:tavLst>
                                        <p:tav tm="0">
                                          <p:val>
                                            <p:strVal val="#ppt_x"/>
                                          </p:val>
                                        </p:tav>
                                        <p:tav tm="100000">
                                          <p:val>
                                            <p:strVal val="#ppt_x"/>
                                          </p:val>
                                        </p:tav>
                                      </p:tavLst>
                                    </p:anim>
                                    <p:anim calcmode="lin" valueType="num">
                                      <p:cBhvr additive="base">
                                        <p:cTn id="78" dur="500" fill="hold"/>
                                        <p:tgtEl>
                                          <p:spTgt spid="2254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225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3" presetClass="entr" presetSubtype="32" fill="hold" grpId="0" nodeType="clickEffect">
                                  <p:stCondLst>
                                    <p:cond delay="0"/>
                                  </p:stCondLst>
                                  <p:childTnLst>
                                    <p:set>
                                      <p:cBhvr>
                                        <p:cTn id="86" dur="1" fill="hold">
                                          <p:stCondLst>
                                            <p:cond delay="0"/>
                                          </p:stCondLst>
                                        </p:cTn>
                                        <p:tgtEl>
                                          <p:spTgt spid="22544"/>
                                        </p:tgtEl>
                                        <p:attrNameLst>
                                          <p:attrName>style.visibility</p:attrName>
                                        </p:attrNameLst>
                                      </p:cBhvr>
                                      <p:to>
                                        <p:strVal val="visible"/>
                                      </p:to>
                                    </p:set>
                                    <p:anim calcmode="lin" valueType="num">
                                      <p:cBhvr>
                                        <p:cTn id="87" dur="500" fill="hold"/>
                                        <p:tgtEl>
                                          <p:spTgt spid="22544"/>
                                        </p:tgtEl>
                                        <p:attrNameLst>
                                          <p:attrName>ppt_w</p:attrName>
                                        </p:attrNameLst>
                                      </p:cBhvr>
                                      <p:tavLst>
                                        <p:tav tm="0">
                                          <p:val>
                                            <p:strVal val="4*#ppt_w"/>
                                          </p:val>
                                        </p:tav>
                                        <p:tav tm="100000">
                                          <p:val>
                                            <p:strVal val="#ppt_w"/>
                                          </p:val>
                                        </p:tav>
                                      </p:tavLst>
                                    </p:anim>
                                    <p:anim calcmode="lin" valueType="num">
                                      <p:cBhvr>
                                        <p:cTn id="88" dur="500" fill="hold"/>
                                        <p:tgtEl>
                                          <p:spTgt spid="22544"/>
                                        </p:tgtEl>
                                        <p:attrNameLst>
                                          <p:attrName>ppt_h</p:attrName>
                                        </p:attrNameLst>
                                      </p:cBhvr>
                                      <p:tavLst>
                                        <p:tav tm="0">
                                          <p:val>
                                            <p:strVal val="4*#ppt_h"/>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22546"/>
                                        </p:tgtEl>
                                        <p:attrNameLst>
                                          <p:attrName>style.visibility</p:attrName>
                                        </p:attrNameLst>
                                      </p:cBhvr>
                                      <p:to>
                                        <p:strVal val="visible"/>
                                      </p:to>
                                    </p:set>
                                    <p:animEffect transition="in" filter="dissolve">
                                      <p:cBhvr>
                                        <p:cTn id="93" dur="500"/>
                                        <p:tgtEl>
                                          <p:spTgt spid="22546"/>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grpId="0" nodeType="clickEffect">
                                  <p:stCondLst>
                                    <p:cond delay="0"/>
                                  </p:stCondLst>
                                  <p:childTnLst>
                                    <p:set>
                                      <p:cBhvr>
                                        <p:cTn id="97" dur="1" fill="hold">
                                          <p:stCondLst>
                                            <p:cond delay="0"/>
                                          </p:stCondLst>
                                        </p:cTn>
                                        <p:tgtEl>
                                          <p:spTgt spid="22547"/>
                                        </p:tgtEl>
                                        <p:attrNameLst>
                                          <p:attrName>style.visibility</p:attrName>
                                        </p:attrNameLst>
                                      </p:cBhvr>
                                      <p:to>
                                        <p:strVal val="visible"/>
                                      </p:to>
                                    </p:set>
                                    <p:animEffect transition="in" filter="dissolve">
                                      <p:cBhvr>
                                        <p:cTn id="98" dur="500"/>
                                        <p:tgtEl>
                                          <p:spTgt spid="22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P spid="22531" grpId="0" animBg="1" autoUpdateAnimBg="0"/>
      <p:bldP spid="22532" grpId="0" animBg="1"/>
      <p:bldP spid="22533" grpId="0" animBg="1" autoUpdateAnimBg="0"/>
      <p:bldP spid="22534" grpId="0" animBg="1" autoUpdateAnimBg="0"/>
      <p:bldP spid="22535" grpId="0" animBg="1"/>
      <p:bldP spid="22536" grpId="0" animBg="1"/>
      <p:bldP spid="22537" grpId="0" animBg="1" autoUpdateAnimBg="0"/>
      <p:bldP spid="22538" grpId="0" animBg="1" autoUpdateAnimBg="0"/>
      <p:bldP spid="22539" grpId="0" animBg="1"/>
      <p:bldP spid="22540" grpId="0" animBg="1" autoUpdateAnimBg="0"/>
      <p:bldP spid="22541" grpId="0" animBg="1"/>
      <p:bldP spid="22542" grpId="0" animBg="1" autoUpdateAnimBg="0"/>
      <p:bldP spid="22543" grpId="0" animBg="1"/>
      <p:bldP spid="22544" grpId="0" animBg="1" autoUpdateAnimBg="0"/>
      <p:bldP spid="22545" grpId="0" animBg="1" autoUpdateAnimBg="0"/>
      <p:bldP spid="22546" grpId="0" animBg="1"/>
      <p:bldP spid="22547"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572000" y="4953000"/>
            <a:ext cx="4572000" cy="1143000"/>
          </a:xfrm>
          <a:prstGeom prst="rect">
            <a:avLst/>
          </a:prstGeom>
          <a:solidFill>
            <a:srgbClr val="FFFFFF"/>
          </a:solidFill>
          <a:ln w="9525">
            <a:noFill/>
            <a:miter lim="800000"/>
            <a:headEnd/>
            <a:tailEnd/>
          </a:ln>
        </p:spPr>
        <p:txBody>
          <a:bodyPr/>
          <a:lstStyle/>
          <a:p>
            <a:pPr algn="ctr"/>
            <a:r>
              <a:rPr lang="pt-PT" sz="4400" b="1">
                <a:latin typeface="Albertus Extra Bold" pitchFamily="34" charset="0"/>
              </a:rPr>
              <a:t>Cacau comercial</a:t>
            </a:r>
            <a:endParaRPr lang="pt-PT" sz="4400">
              <a:solidFill>
                <a:schemeClr val="tx2"/>
              </a:solidFill>
              <a:latin typeface="Times New Roman" pitchFamily="18" charset="0"/>
            </a:endParaRPr>
          </a:p>
        </p:txBody>
      </p:sp>
      <p:pic>
        <p:nvPicPr>
          <p:cNvPr id="17411" name="Picture 3" descr="CACAU"/>
          <p:cNvPicPr>
            <a:picLocks noChangeAspect="1" noChangeArrowheads="1"/>
          </p:cNvPicPr>
          <p:nvPr/>
        </p:nvPicPr>
        <p:blipFill>
          <a:blip r:embed="rId3" cstate="print"/>
          <a:srcRect/>
          <a:stretch>
            <a:fillRect/>
          </a:stretch>
        </p:blipFill>
        <p:spPr bwMode="auto">
          <a:xfrm>
            <a:off x="0" y="0"/>
            <a:ext cx="4540250" cy="6858000"/>
          </a:xfrm>
          <a:prstGeom prst="rect">
            <a:avLst/>
          </a:prstGeom>
          <a:noFill/>
          <a:ln w="9525">
            <a:noFill/>
            <a:miter lim="800000"/>
            <a:headEnd/>
            <a:tailEnd/>
          </a:ln>
        </p:spPr>
      </p:pic>
      <p:pic>
        <p:nvPicPr>
          <p:cNvPr id="17412" name="Picture 4" descr="Cacao_Beans_photo"/>
          <p:cNvPicPr>
            <a:picLocks noChangeAspect="1" noChangeArrowheads="1"/>
          </p:cNvPicPr>
          <p:nvPr/>
        </p:nvPicPr>
        <p:blipFill>
          <a:blip r:embed="rId4" cstate="print"/>
          <a:srcRect/>
          <a:stretch>
            <a:fillRect/>
          </a:stretch>
        </p:blipFill>
        <p:spPr bwMode="auto">
          <a:xfrm>
            <a:off x="5795963" y="1484313"/>
            <a:ext cx="2286000" cy="2095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1000" fill="hold"/>
                                        <p:tgtEl>
                                          <p:spTgt spid="35842"/>
                                        </p:tgtEl>
                                        <p:attrNameLst>
                                          <p:attrName>ppt_w</p:attrName>
                                        </p:attrNameLst>
                                      </p:cBhvr>
                                      <p:tavLst>
                                        <p:tav tm="0">
                                          <p:val>
                                            <p:fltVal val="0"/>
                                          </p:val>
                                        </p:tav>
                                        <p:tav tm="100000">
                                          <p:val>
                                            <p:strVal val="#ppt_w"/>
                                          </p:val>
                                        </p:tav>
                                      </p:tavLst>
                                    </p:anim>
                                    <p:anim calcmode="lin" valueType="num">
                                      <p:cBhvr>
                                        <p:cTn id="8" dur="1000" fill="hold"/>
                                        <p:tgtEl>
                                          <p:spTgt spid="35842"/>
                                        </p:tgtEl>
                                        <p:attrNameLst>
                                          <p:attrName>ppt_h</p:attrName>
                                        </p:attrNameLst>
                                      </p:cBhvr>
                                      <p:tavLst>
                                        <p:tav tm="0">
                                          <p:val>
                                            <p:fltVal val="0"/>
                                          </p:val>
                                        </p:tav>
                                        <p:tav tm="100000">
                                          <p:val>
                                            <p:strVal val="#ppt_h"/>
                                          </p:val>
                                        </p:tav>
                                      </p:tavLst>
                                    </p:anim>
                                    <p:anim calcmode="lin" valueType="num">
                                      <p:cBhvr>
                                        <p:cTn id="9" dur="1000" fill="hold"/>
                                        <p:tgtEl>
                                          <p:spTgt spid="3584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o de cacau"/>
          <p:cNvPicPr>
            <a:picLocks noChangeAspect="1" noChangeArrowheads="1"/>
          </p:cNvPicPr>
          <p:nvPr/>
        </p:nvPicPr>
        <p:blipFill>
          <a:blip r:embed="rId3" cstate="print"/>
          <a:srcRect/>
          <a:stretch>
            <a:fillRect/>
          </a:stretch>
        </p:blipFill>
        <p:spPr bwMode="auto">
          <a:xfrm>
            <a:off x="0" y="0"/>
            <a:ext cx="4572000" cy="6858000"/>
          </a:xfrm>
          <a:prstGeom prst="rect">
            <a:avLst/>
          </a:prstGeom>
          <a:noFill/>
          <a:ln w="9525">
            <a:noFill/>
            <a:miter lim="800000"/>
            <a:headEnd/>
            <a:tailEnd/>
          </a:ln>
        </p:spPr>
      </p:pic>
      <p:sp>
        <p:nvSpPr>
          <p:cNvPr id="18435" name="Text Box 3"/>
          <p:cNvSpPr txBox="1">
            <a:spLocks noChangeArrowheads="1"/>
          </p:cNvSpPr>
          <p:nvPr/>
        </p:nvSpPr>
        <p:spPr bwMode="auto">
          <a:xfrm>
            <a:off x="5851525" y="1050925"/>
            <a:ext cx="184150" cy="457200"/>
          </a:xfrm>
          <a:prstGeom prst="rect">
            <a:avLst/>
          </a:prstGeom>
          <a:noFill/>
          <a:ln w="9525">
            <a:noFill/>
            <a:miter lim="800000"/>
            <a:headEnd/>
            <a:tailEnd/>
          </a:ln>
        </p:spPr>
        <p:txBody>
          <a:bodyPr wrap="none">
            <a:spAutoFit/>
          </a:bodyPr>
          <a:lstStyle/>
          <a:p>
            <a:pPr eaLnBrk="0" hangingPunct="0"/>
            <a:endParaRPr lang="pt-PT">
              <a:latin typeface="Broadway" pitchFamily="82" charset="0"/>
            </a:endParaRPr>
          </a:p>
        </p:txBody>
      </p:sp>
      <p:sp>
        <p:nvSpPr>
          <p:cNvPr id="18436" name="Text Box 4"/>
          <p:cNvSpPr txBox="1">
            <a:spLocks noChangeArrowheads="1"/>
          </p:cNvSpPr>
          <p:nvPr/>
        </p:nvSpPr>
        <p:spPr bwMode="auto">
          <a:xfrm>
            <a:off x="5029200" y="0"/>
            <a:ext cx="3371850" cy="641350"/>
          </a:xfrm>
          <a:prstGeom prst="rect">
            <a:avLst/>
          </a:prstGeom>
          <a:noFill/>
          <a:ln w="9525">
            <a:noFill/>
            <a:miter lim="800000"/>
            <a:headEnd/>
            <a:tailEnd/>
          </a:ln>
        </p:spPr>
        <p:txBody>
          <a:bodyPr wrap="none">
            <a:spAutoFit/>
          </a:bodyPr>
          <a:lstStyle/>
          <a:p>
            <a:pPr eaLnBrk="0" hangingPunct="0"/>
            <a:r>
              <a:rPr lang="pt-PT" sz="3600" b="1" i="1">
                <a:solidFill>
                  <a:srgbClr val="800000"/>
                </a:solidFill>
                <a:latin typeface="Times New Roman" pitchFamily="18" charset="0"/>
              </a:rPr>
              <a:t>Cacau comercial</a:t>
            </a:r>
          </a:p>
        </p:txBody>
      </p:sp>
      <p:sp>
        <p:nvSpPr>
          <p:cNvPr id="18437" name="Text Box 5"/>
          <p:cNvSpPr txBox="1">
            <a:spLocks noChangeArrowheads="1"/>
          </p:cNvSpPr>
          <p:nvPr/>
        </p:nvSpPr>
        <p:spPr bwMode="auto">
          <a:xfrm>
            <a:off x="6384925" y="1279525"/>
            <a:ext cx="184150" cy="457200"/>
          </a:xfrm>
          <a:prstGeom prst="rect">
            <a:avLst/>
          </a:prstGeom>
          <a:noFill/>
          <a:ln w="9525">
            <a:noFill/>
            <a:miter lim="800000"/>
            <a:headEnd/>
            <a:tailEnd/>
          </a:ln>
        </p:spPr>
        <p:txBody>
          <a:bodyPr wrap="none">
            <a:spAutoFit/>
          </a:bodyPr>
          <a:lstStyle/>
          <a:p>
            <a:pPr eaLnBrk="0" hangingPunct="0"/>
            <a:endParaRPr lang="pt-PT">
              <a:latin typeface="Broadway" pitchFamily="82" charset="0"/>
            </a:endParaRPr>
          </a:p>
        </p:txBody>
      </p:sp>
      <p:sp>
        <p:nvSpPr>
          <p:cNvPr id="18438" name="Text Box 6"/>
          <p:cNvSpPr txBox="1">
            <a:spLocks noChangeArrowheads="1"/>
          </p:cNvSpPr>
          <p:nvPr/>
        </p:nvSpPr>
        <p:spPr bwMode="auto">
          <a:xfrm>
            <a:off x="6537325" y="974725"/>
            <a:ext cx="184150" cy="457200"/>
          </a:xfrm>
          <a:prstGeom prst="rect">
            <a:avLst/>
          </a:prstGeom>
          <a:noFill/>
          <a:ln w="9525">
            <a:noFill/>
            <a:miter lim="800000"/>
            <a:headEnd/>
            <a:tailEnd/>
          </a:ln>
        </p:spPr>
        <p:txBody>
          <a:bodyPr wrap="none">
            <a:spAutoFit/>
          </a:bodyPr>
          <a:lstStyle/>
          <a:p>
            <a:pPr eaLnBrk="0" hangingPunct="0"/>
            <a:endParaRPr lang="pt-PT">
              <a:latin typeface="Broadway" pitchFamily="82" charset="0"/>
            </a:endParaRPr>
          </a:p>
        </p:txBody>
      </p:sp>
      <p:sp>
        <p:nvSpPr>
          <p:cNvPr id="18439" name="AutoShape 7"/>
          <p:cNvSpPr>
            <a:spLocks noChangeArrowheads="1"/>
          </p:cNvSpPr>
          <p:nvPr/>
        </p:nvSpPr>
        <p:spPr bwMode="auto">
          <a:xfrm rot="5413847">
            <a:off x="6324600" y="990600"/>
            <a:ext cx="6858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pt-PT"/>
          </a:p>
        </p:txBody>
      </p:sp>
      <p:sp>
        <p:nvSpPr>
          <p:cNvPr id="18440" name="Text Box 8"/>
          <p:cNvSpPr txBox="1">
            <a:spLocks noChangeArrowheads="1"/>
          </p:cNvSpPr>
          <p:nvPr/>
        </p:nvSpPr>
        <p:spPr bwMode="auto">
          <a:xfrm>
            <a:off x="5943600" y="1524000"/>
            <a:ext cx="1443038" cy="457200"/>
          </a:xfrm>
          <a:prstGeom prst="rect">
            <a:avLst/>
          </a:prstGeom>
          <a:noFill/>
          <a:ln w="9525">
            <a:noFill/>
            <a:miter lim="800000"/>
            <a:headEnd/>
            <a:tailEnd/>
          </a:ln>
        </p:spPr>
        <p:txBody>
          <a:bodyPr wrap="none">
            <a:spAutoFit/>
          </a:bodyPr>
          <a:lstStyle/>
          <a:p>
            <a:pPr eaLnBrk="0" hangingPunct="0"/>
            <a:r>
              <a:rPr lang="pt-PT">
                <a:solidFill>
                  <a:srgbClr val="D61102"/>
                </a:solidFill>
                <a:latin typeface="Broadway" pitchFamily="82" charset="0"/>
              </a:rPr>
              <a:t>TORRA</a:t>
            </a:r>
          </a:p>
        </p:txBody>
      </p:sp>
      <p:sp>
        <p:nvSpPr>
          <p:cNvPr id="18441" name="Text Box 9"/>
          <p:cNvSpPr txBox="1">
            <a:spLocks noChangeArrowheads="1"/>
          </p:cNvSpPr>
          <p:nvPr/>
        </p:nvSpPr>
        <p:spPr bwMode="auto">
          <a:xfrm>
            <a:off x="5699125" y="2651125"/>
            <a:ext cx="184150" cy="457200"/>
          </a:xfrm>
          <a:prstGeom prst="rect">
            <a:avLst/>
          </a:prstGeom>
          <a:noFill/>
          <a:ln w="9525">
            <a:noFill/>
            <a:miter lim="800000"/>
            <a:headEnd/>
            <a:tailEnd/>
          </a:ln>
        </p:spPr>
        <p:txBody>
          <a:bodyPr wrap="none">
            <a:spAutoFit/>
          </a:bodyPr>
          <a:lstStyle/>
          <a:p>
            <a:pPr eaLnBrk="0" hangingPunct="0"/>
            <a:endParaRPr lang="pt-PT">
              <a:latin typeface="Broadway" pitchFamily="82" charset="0"/>
            </a:endParaRPr>
          </a:p>
        </p:txBody>
      </p:sp>
      <p:sp>
        <p:nvSpPr>
          <p:cNvPr id="18442" name="AutoShape 10"/>
          <p:cNvSpPr>
            <a:spLocks noChangeArrowheads="1"/>
          </p:cNvSpPr>
          <p:nvPr/>
        </p:nvSpPr>
        <p:spPr bwMode="auto">
          <a:xfrm rot="3695021">
            <a:off x="6720681" y="2728119"/>
            <a:ext cx="2011363" cy="3651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alpha val="50195"/>
            </a:schemeClr>
          </a:solidFill>
          <a:ln w="9525">
            <a:solidFill>
              <a:srgbClr val="808080"/>
            </a:solidFill>
            <a:miter lim="800000"/>
            <a:headEnd/>
            <a:tailEnd/>
          </a:ln>
        </p:spPr>
        <p:txBody>
          <a:bodyPr/>
          <a:lstStyle/>
          <a:p>
            <a:endParaRPr lang="pt-PT"/>
          </a:p>
        </p:txBody>
      </p:sp>
      <p:sp>
        <p:nvSpPr>
          <p:cNvPr id="18443" name="AutoShape 11"/>
          <p:cNvSpPr>
            <a:spLocks noChangeArrowheads="1"/>
          </p:cNvSpPr>
          <p:nvPr/>
        </p:nvSpPr>
        <p:spPr bwMode="auto">
          <a:xfrm rot="5400000">
            <a:off x="5105400" y="3505200"/>
            <a:ext cx="33528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alpha val="50195"/>
            </a:schemeClr>
          </a:solidFill>
          <a:ln w="9525">
            <a:solidFill>
              <a:srgbClr val="808080"/>
            </a:solidFill>
            <a:miter lim="800000"/>
            <a:headEnd/>
            <a:tailEnd/>
          </a:ln>
        </p:spPr>
        <p:txBody>
          <a:bodyPr/>
          <a:lstStyle/>
          <a:p>
            <a:endParaRPr lang="pt-PT"/>
          </a:p>
        </p:txBody>
      </p:sp>
      <p:sp>
        <p:nvSpPr>
          <p:cNvPr id="18444" name="AutoShape 12"/>
          <p:cNvSpPr>
            <a:spLocks noChangeArrowheads="1"/>
          </p:cNvSpPr>
          <p:nvPr/>
        </p:nvSpPr>
        <p:spPr bwMode="auto">
          <a:xfrm rot="6601309">
            <a:off x="4968081" y="2804319"/>
            <a:ext cx="2011363" cy="3651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alpha val="50195"/>
            </a:schemeClr>
          </a:solidFill>
          <a:ln w="9525">
            <a:solidFill>
              <a:srgbClr val="808080"/>
            </a:solidFill>
            <a:miter lim="800000"/>
            <a:headEnd/>
            <a:tailEnd/>
          </a:ln>
        </p:spPr>
        <p:txBody>
          <a:bodyPr/>
          <a:lstStyle/>
          <a:p>
            <a:endParaRPr lang="pt-PT"/>
          </a:p>
        </p:txBody>
      </p:sp>
      <p:sp>
        <p:nvSpPr>
          <p:cNvPr id="36877" name="Text Box 13"/>
          <p:cNvSpPr txBox="1">
            <a:spLocks noChangeArrowheads="1"/>
          </p:cNvSpPr>
          <p:nvPr/>
        </p:nvSpPr>
        <p:spPr bwMode="auto">
          <a:xfrm>
            <a:off x="3962400" y="4038600"/>
            <a:ext cx="2819400" cy="457200"/>
          </a:xfrm>
          <a:prstGeom prst="rect">
            <a:avLst/>
          </a:prstGeom>
          <a:noFill/>
          <a:ln w="9525">
            <a:noFill/>
            <a:miter lim="800000"/>
            <a:headEnd/>
            <a:tailEnd/>
          </a:ln>
          <a:effectLst/>
        </p:spPr>
        <p:txBody>
          <a:bodyPr>
            <a:spAutoFit/>
          </a:bodyPr>
          <a:lstStyle/>
          <a:p>
            <a:pPr lvl="1" eaLnBrk="0" hangingPunct="0">
              <a:defRPr/>
            </a:pPr>
            <a:r>
              <a:rPr lang="pt-PT" b="1" i="1">
                <a:solidFill>
                  <a:srgbClr val="702F28"/>
                </a:solidFill>
                <a:effectLst>
                  <a:outerShdw blurRad="38100" dist="38100" dir="2700000" algn="tl">
                    <a:srgbClr val="C0C0C0"/>
                  </a:outerShdw>
                </a:effectLst>
                <a:latin typeface="Times New Roman" pitchFamily="18" charset="0"/>
              </a:rPr>
              <a:t>CACAU EM PÓ</a:t>
            </a:r>
            <a:endParaRPr lang="pt-PT">
              <a:solidFill>
                <a:srgbClr val="702F28"/>
              </a:solidFill>
              <a:latin typeface="Broadway" pitchFamily="82" charset="0"/>
            </a:endParaRPr>
          </a:p>
        </p:txBody>
      </p:sp>
      <p:sp>
        <p:nvSpPr>
          <p:cNvPr id="36878" name="Text Box 14"/>
          <p:cNvSpPr txBox="1">
            <a:spLocks noChangeArrowheads="1"/>
          </p:cNvSpPr>
          <p:nvPr/>
        </p:nvSpPr>
        <p:spPr bwMode="auto">
          <a:xfrm>
            <a:off x="5334000" y="5562600"/>
            <a:ext cx="2503488" cy="457200"/>
          </a:xfrm>
          <a:prstGeom prst="rect">
            <a:avLst/>
          </a:prstGeom>
          <a:noFill/>
          <a:ln w="9525">
            <a:noFill/>
            <a:miter lim="800000"/>
            <a:headEnd/>
            <a:tailEnd/>
          </a:ln>
          <a:effectLst/>
        </p:spPr>
        <p:txBody>
          <a:bodyPr wrap="none">
            <a:spAutoFit/>
          </a:bodyPr>
          <a:lstStyle/>
          <a:p>
            <a:pPr lvl="1" eaLnBrk="0" hangingPunct="0">
              <a:defRPr/>
            </a:pPr>
            <a:r>
              <a:rPr lang="pt-PT" b="1" i="1">
                <a:solidFill>
                  <a:srgbClr val="702F28"/>
                </a:solidFill>
                <a:effectLst>
                  <a:outerShdw blurRad="38100" dist="38100" dir="2700000" algn="tl">
                    <a:srgbClr val="C0C0C0"/>
                  </a:outerShdw>
                </a:effectLst>
                <a:latin typeface="Times New Roman" pitchFamily="18" charset="0"/>
              </a:rPr>
              <a:t>CHOCOLATE</a:t>
            </a:r>
            <a:endParaRPr lang="pt-PT">
              <a:latin typeface="Broadway" pitchFamily="82" charset="0"/>
            </a:endParaRPr>
          </a:p>
        </p:txBody>
      </p:sp>
      <p:sp>
        <p:nvSpPr>
          <p:cNvPr id="36879" name="Text Box 15"/>
          <p:cNvSpPr txBox="1">
            <a:spLocks noChangeArrowheads="1"/>
          </p:cNvSpPr>
          <p:nvPr/>
        </p:nvSpPr>
        <p:spPr bwMode="auto">
          <a:xfrm>
            <a:off x="6875463" y="3886200"/>
            <a:ext cx="2268537" cy="1187450"/>
          </a:xfrm>
          <a:prstGeom prst="rect">
            <a:avLst/>
          </a:prstGeom>
          <a:noFill/>
          <a:ln w="9525">
            <a:noFill/>
            <a:miter lim="800000"/>
            <a:headEnd/>
            <a:tailEnd/>
          </a:ln>
          <a:effectLst/>
        </p:spPr>
        <p:txBody>
          <a:bodyPr wrap="none">
            <a:spAutoFit/>
          </a:bodyPr>
          <a:lstStyle/>
          <a:p>
            <a:pPr lvl="1" eaLnBrk="0" hangingPunct="0">
              <a:defRPr/>
            </a:pPr>
            <a:r>
              <a:rPr lang="pt-PT" b="1" i="1">
                <a:solidFill>
                  <a:srgbClr val="702F28"/>
                </a:solidFill>
                <a:effectLst>
                  <a:outerShdw blurRad="38100" dist="38100" dir="2700000" algn="tl">
                    <a:srgbClr val="C0C0C0"/>
                  </a:outerShdw>
                </a:effectLst>
                <a:latin typeface="Times New Roman" pitchFamily="18" charset="0"/>
              </a:rPr>
              <a:t>MANTEIGA</a:t>
            </a:r>
          </a:p>
          <a:p>
            <a:pPr lvl="1" eaLnBrk="0" hangingPunct="0">
              <a:defRPr/>
            </a:pPr>
            <a:r>
              <a:rPr lang="pt-PT" b="1" i="1">
                <a:solidFill>
                  <a:srgbClr val="702F28"/>
                </a:solidFill>
                <a:effectLst>
                  <a:outerShdw blurRad="38100" dist="38100" dir="2700000" algn="tl">
                    <a:srgbClr val="C0C0C0"/>
                  </a:outerShdw>
                </a:effectLst>
                <a:latin typeface="Times New Roman" pitchFamily="18" charset="0"/>
              </a:rPr>
              <a:t> DE </a:t>
            </a:r>
          </a:p>
          <a:p>
            <a:pPr lvl="1" eaLnBrk="0" hangingPunct="0">
              <a:defRPr/>
            </a:pPr>
            <a:r>
              <a:rPr lang="pt-PT" b="1" i="1">
                <a:solidFill>
                  <a:srgbClr val="702F28"/>
                </a:solidFill>
                <a:effectLst>
                  <a:outerShdw blurRad="38100" dist="38100" dir="2700000" algn="tl">
                    <a:srgbClr val="C0C0C0"/>
                  </a:outerShdw>
                </a:effectLst>
                <a:latin typeface="Times New Roman" pitchFamily="18" charset="0"/>
              </a:rPr>
              <a:t>CACAU</a:t>
            </a:r>
            <a:endParaRPr lang="pt-PT">
              <a:latin typeface="Broadway" pitchFamily="82" charset="0"/>
            </a:endParaRPr>
          </a:p>
        </p:txBody>
      </p:sp>
      <p:pic>
        <p:nvPicPr>
          <p:cNvPr id="18448" name="Picture 16" descr="po de cacau"/>
          <p:cNvPicPr>
            <a:picLocks noChangeAspect="1" noChangeArrowheads="1"/>
          </p:cNvPicPr>
          <p:nvPr/>
        </p:nvPicPr>
        <p:blipFill>
          <a:blip r:embed="rId3" cstate="print"/>
          <a:srcRect/>
          <a:stretch>
            <a:fillRect/>
          </a:stretch>
        </p:blipFill>
        <p:spPr bwMode="auto">
          <a:xfrm>
            <a:off x="0" y="0"/>
            <a:ext cx="4572000" cy="6858000"/>
          </a:xfrm>
          <a:prstGeom prst="rect">
            <a:avLst/>
          </a:prstGeom>
          <a:noFill/>
          <a:ln w="9525">
            <a:noFill/>
            <a:miter lim="800000"/>
            <a:headEnd/>
            <a:tailEnd/>
          </a:ln>
        </p:spPr>
      </p:pic>
      <p:sp>
        <p:nvSpPr>
          <p:cNvPr id="18449" name="Text Box 17"/>
          <p:cNvSpPr txBox="1">
            <a:spLocks noChangeArrowheads="1"/>
          </p:cNvSpPr>
          <p:nvPr/>
        </p:nvSpPr>
        <p:spPr bwMode="auto">
          <a:xfrm>
            <a:off x="5851525" y="1050925"/>
            <a:ext cx="184150" cy="457200"/>
          </a:xfrm>
          <a:prstGeom prst="rect">
            <a:avLst/>
          </a:prstGeom>
          <a:noFill/>
          <a:ln w="9525">
            <a:noFill/>
            <a:miter lim="800000"/>
            <a:headEnd/>
            <a:tailEnd/>
          </a:ln>
        </p:spPr>
        <p:txBody>
          <a:bodyPr wrap="none">
            <a:spAutoFit/>
          </a:bodyPr>
          <a:lstStyle/>
          <a:p>
            <a:pPr eaLnBrk="0" hangingPunct="0"/>
            <a:endParaRPr lang="pt-PT">
              <a:latin typeface="Broadway" pitchFamily="82" charset="0"/>
            </a:endParaRPr>
          </a:p>
        </p:txBody>
      </p:sp>
      <p:sp>
        <p:nvSpPr>
          <p:cNvPr id="18450" name="Text Box 18"/>
          <p:cNvSpPr txBox="1">
            <a:spLocks noChangeArrowheads="1"/>
          </p:cNvSpPr>
          <p:nvPr/>
        </p:nvSpPr>
        <p:spPr bwMode="auto">
          <a:xfrm>
            <a:off x="5029200" y="0"/>
            <a:ext cx="3371850" cy="641350"/>
          </a:xfrm>
          <a:prstGeom prst="rect">
            <a:avLst/>
          </a:prstGeom>
          <a:noFill/>
          <a:ln w="9525">
            <a:noFill/>
            <a:miter lim="800000"/>
            <a:headEnd/>
            <a:tailEnd/>
          </a:ln>
        </p:spPr>
        <p:txBody>
          <a:bodyPr wrap="none">
            <a:spAutoFit/>
          </a:bodyPr>
          <a:lstStyle/>
          <a:p>
            <a:pPr eaLnBrk="0" hangingPunct="0"/>
            <a:r>
              <a:rPr lang="pt-PT" sz="3600" b="1" i="1">
                <a:solidFill>
                  <a:srgbClr val="800000"/>
                </a:solidFill>
                <a:latin typeface="Times New Roman" pitchFamily="18" charset="0"/>
              </a:rPr>
              <a:t>Cacau comercial</a:t>
            </a:r>
          </a:p>
        </p:txBody>
      </p:sp>
      <p:sp>
        <p:nvSpPr>
          <p:cNvPr id="18451" name="Text Box 19"/>
          <p:cNvSpPr txBox="1">
            <a:spLocks noChangeArrowheads="1"/>
          </p:cNvSpPr>
          <p:nvPr/>
        </p:nvSpPr>
        <p:spPr bwMode="auto">
          <a:xfrm>
            <a:off x="6384925" y="1279525"/>
            <a:ext cx="184150" cy="457200"/>
          </a:xfrm>
          <a:prstGeom prst="rect">
            <a:avLst/>
          </a:prstGeom>
          <a:noFill/>
          <a:ln w="9525">
            <a:noFill/>
            <a:miter lim="800000"/>
            <a:headEnd/>
            <a:tailEnd/>
          </a:ln>
        </p:spPr>
        <p:txBody>
          <a:bodyPr wrap="none">
            <a:spAutoFit/>
          </a:bodyPr>
          <a:lstStyle/>
          <a:p>
            <a:pPr eaLnBrk="0" hangingPunct="0"/>
            <a:endParaRPr lang="pt-PT">
              <a:latin typeface="Broadway" pitchFamily="82" charset="0"/>
            </a:endParaRPr>
          </a:p>
        </p:txBody>
      </p:sp>
      <p:sp>
        <p:nvSpPr>
          <p:cNvPr id="18452" name="Text Box 20"/>
          <p:cNvSpPr txBox="1">
            <a:spLocks noChangeArrowheads="1"/>
          </p:cNvSpPr>
          <p:nvPr/>
        </p:nvSpPr>
        <p:spPr bwMode="auto">
          <a:xfrm>
            <a:off x="6537325" y="974725"/>
            <a:ext cx="184150" cy="457200"/>
          </a:xfrm>
          <a:prstGeom prst="rect">
            <a:avLst/>
          </a:prstGeom>
          <a:noFill/>
          <a:ln w="9525">
            <a:noFill/>
            <a:miter lim="800000"/>
            <a:headEnd/>
            <a:tailEnd/>
          </a:ln>
        </p:spPr>
        <p:txBody>
          <a:bodyPr wrap="none">
            <a:spAutoFit/>
          </a:bodyPr>
          <a:lstStyle/>
          <a:p>
            <a:pPr eaLnBrk="0" hangingPunct="0"/>
            <a:endParaRPr lang="pt-PT">
              <a:latin typeface="Broadway" pitchFamily="82" charset="0"/>
            </a:endParaRPr>
          </a:p>
        </p:txBody>
      </p:sp>
      <p:sp>
        <p:nvSpPr>
          <p:cNvPr id="18453" name="AutoShape 21"/>
          <p:cNvSpPr>
            <a:spLocks noChangeArrowheads="1"/>
          </p:cNvSpPr>
          <p:nvPr/>
        </p:nvSpPr>
        <p:spPr bwMode="auto">
          <a:xfrm rot="5413847">
            <a:off x="6324600" y="990600"/>
            <a:ext cx="6858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pt-PT"/>
          </a:p>
        </p:txBody>
      </p:sp>
      <p:sp>
        <p:nvSpPr>
          <p:cNvPr id="18454" name="Text Box 22"/>
          <p:cNvSpPr txBox="1">
            <a:spLocks noChangeArrowheads="1"/>
          </p:cNvSpPr>
          <p:nvPr/>
        </p:nvSpPr>
        <p:spPr bwMode="auto">
          <a:xfrm>
            <a:off x="5943600" y="1524000"/>
            <a:ext cx="1443038" cy="457200"/>
          </a:xfrm>
          <a:prstGeom prst="rect">
            <a:avLst/>
          </a:prstGeom>
          <a:noFill/>
          <a:ln w="9525">
            <a:noFill/>
            <a:miter lim="800000"/>
            <a:headEnd/>
            <a:tailEnd/>
          </a:ln>
        </p:spPr>
        <p:txBody>
          <a:bodyPr wrap="none">
            <a:spAutoFit/>
          </a:bodyPr>
          <a:lstStyle/>
          <a:p>
            <a:pPr eaLnBrk="0" hangingPunct="0"/>
            <a:r>
              <a:rPr lang="pt-PT">
                <a:solidFill>
                  <a:srgbClr val="D61102"/>
                </a:solidFill>
                <a:latin typeface="Broadway" pitchFamily="82" charset="0"/>
              </a:rPr>
              <a:t>TORRA</a:t>
            </a:r>
          </a:p>
        </p:txBody>
      </p:sp>
      <p:sp>
        <p:nvSpPr>
          <p:cNvPr id="18455" name="Text Box 23"/>
          <p:cNvSpPr txBox="1">
            <a:spLocks noChangeArrowheads="1"/>
          </p:cNvSpPr>
          <p:nvPr/>
        </p:nvSpPr>
        <p:spPr bwMode="auto">
          <a:xfrm>
            <a:off x="5699125" y="2651125"/>
            <a:ext cx="184150" cy="457200"/>
          </a:xfrm>
          <a:prstGeom prst="rect">
            <a:avLst/>
          </a:prstGeom>
          <a:noFill/>
          <a:ln w="9525">
            <a:noFill/>
            <a:miter lim="800000"/>
            <a:headEnd/>
            <a:tailEnd/>
          </a:ln>
        </p:spPr>
        <p:txBody>
          <a:bodyPr wrap="none">
            <a:spAutoFit/>
          </a:bodyPr>
          <a:lstStyle/>
          <a:p>
            <a:pPr eaLnBrk="0" hangingPunct="0"/>
            <a:endParaRPr lang="pt-PT">
              <a:latin typeface="Broadway" pitchFamily="82" charset="0"/>
            </a:endParaRPr>
          </a:p>
        </p:txBody>
      </p:sp>
      <p:sp>
        <p:nvSpPr>
          <p:cNvPr id="18456" name="AutoShape 24"/>
          <p:cNvSpPr>
            <a:spLocks noChangeArrowheads="1"/>
          </p:cNvSpPr>
          <p:nvPr/>
        </p:nvSpPr>
        <p:spPr bwMode="auto">
          <a:xfrm rot="3695021">
            <a:off x="6720681" y="2728119"/>
            <a:ext cx="2011363" cy="3651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alpha val="50195"/>
            </a:schemeClr>
          </a:solidFill>
          <a:ln w="9525">
            <a:solidFill>
              <a:srgbClr val="808080"/>
            </a:solidFill>
            <a:miter lim="800000"/>
            <a:headEnd/>
            <a:tailEnd/>
          </a:ln>
        </p:spPr>
        <p:txBody>
          <a:bodyPr/>
          <a:lstStyle/>
          <a:p>
            <a:endParaRPr lang="pt-PT"/>
          </a:p>
        </p:txBody>
      </p:sp>
      <p:sp>
        <p:nvSpPr>
          <p:cNvPr id="18457" name="AutoShape 25"/>
          <p:cNvSpPr>
            <a:spLocks noChangeArrowheads="1"/>
          </p:cNvSpPr>
          <p:nvPr/>
        </p:nvSpPr>
        <p:spPr bwMode="auto">
          <a:xfrm rot="5400000">
            <a:off x="5105400" y="3505200"/>
            <a:ext cx="33528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alpha val="50195"/>
            </a:schemeClr>
          </a:solidFill>
          <a:ln w="9525">
            <a:solidFill>
              <a:srgbClr val="808080"/>
            </a:solidFill>
            <a:miter lim="800000"/>
            <a:headEnd/>
            <a:tailEnd/>
          </a:ln>
        </p:spPr>
        <p:txBody>
          <a:bodyPr/>
          <a:lstStyle/>
          <a:p>
            <a:endParaRPr lang="pt-PT"/>
          </a:p>
        </p:txBody>
      </p:sp>
      <p:sp>
        <p:nvSpPr>
          <p:cNvPr id="18458" name="AutoShape 26"/>
          <p:cNvSpPr>
            <a:spLocks noChangeArrowheads="1"/>
          </p:cNvSpPr>
          <p:nvPr/>
        </p:nvSpPr>
        <p:spPr bwMode="auto">
          <a:xfrm rot="6601309">
            <a:off x="4968081" y="2804319"/>
            <a:ext cx="2011363" cy="3651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alpha val="50195"/>
            </a:schemeClr>
          </a:solidFill>
          <a:ln w="9525">
            <a:solidFill>
              <a:srgbClr val="808080"/>
            </a:solidFill>
            <a:miter lim="800000"/>
            <a:headEnd/>
            <a:tailEnd/>
          </a:ln>
        </p:spPr>
        <p:txBody>
          <a:bodyPr/>
          <a:lstStyle/>
          <a:p>
            <a:endParaRPr lang="pt-PT"/>
          </a:p>
        </p:txBody>
      </p:sp>
      <p:sp>
        <p:nvSpPr>
          <p:cNvPr id="36891" name="Text Box 27"/>
          <p:cNvSpPr txBox="1">
            <a:spLocks noChangeArrowheads="1"/>
          </p:cNvSpPr>
          <p:nvPr/>
        </p:nvSpPr>
        <p:spPr bwMode="auto">
          <a:xfrm>
            <a:off x="3962400" y="4038600"/>
            <a:ext cx="2819400" cy="457200"/>
          </a:xfrm>
          <a:prstGeom prst="rect">
            <a:avLst/>
          </a:prstGeom>
          <a:noFill/>
          <a:ln w="9525">
            <a:noFill/>
            <a:miter lim="800000"/>
            <a:headEnd/>
            <a:tailEnd/>
          </a:ln>
          <a:effectLst/>
        </p:spPr>
        <p:txBody>
          <a:bodyPr>
            <a:spAutoFit/>
          </a:bodyPr>
          <a:lstStyle/>
          <a:p>
            <a:pPr lvl="1" eaLnBrk="0" hangingPunct="0">
              <a:defRPr/>
            </a:pPr>
            <a:r>
              <a:rPr lang="pt-PT" b="1" i="1">
                <a:solidFill>
                  <a:srgbClr val="702F28"/>
                </a:solidFill>
                <a:effectLst>
                  <a:outerShdw blurRad="38100" dist="38100" dir="2700000" algn="tl">
                    <a:srgbClr val="C0C0C0"/>
                  </a:outerShdw>
                </a:effectLst>
                <a:latin typeface="Times New Roman" pitchFamily="18" charset="0"/>
              </a:rPr>
              <a:t>CACAU EM PÓ</a:t>
            </a:r>
            <a:endParaRPr lang="pt-PT">
              <a:solidFill>
                <a:srgbClr val="702F28"/>
              </a:solidFill>
              <a:latin typeface="Broadway" pitchFamily="82" charset="0"/>
            </a:endParaRPr>
          </a:p>
        </p:txBody>
      </p:sp>
      <p:sp>
        <p:nvSpPr>
          <p:cNvPr id="36892" name="Text Box 28"/>
          <p:cNvSpPr txBox="1">
            <a:spLocks noChangeArrowheads="1"/>
          </p:cNvSpPr>
          <p:nvPr/>
        </p:nvSpPr>
        <p:spPr bwMode="auto">
          <a:xfrm>
            <a:off x="5334000" y="5562600"/>
            <a:ext cx="2503488" cy="457200"/>
          </a:xfrm>
          <a:prstGeom prst="rect">
            <a:avLst/>
          </a:prstGeom>
          <a:noFill/>
          <a:ln w="9525">
            <a:noFill/>
            <a:miter lim="800000"/>
            <a:headEnd/>
            <a:tailEnd/>
          </a:ln>
          <a:effectLst/>
        </p:spPr>
        <p:txBody>
          <a:bodyPr wrap="none">
            <a:spAutoFit/>
          </a:bodyPr>
          <a:lstStyle/>
          <a:p>
            <a:pPr lvl="1" eaLnBrk="0" hangingPunct="0">
              <a:defRPr/>
            </a:pPr>
            <a:r>
              <a:rPr lang="pt-PT" b="1" i="1">
                <a:solidFill>
                  <a:srgbClr val="702F28"/>
                </a:solidFill>
                <a:effectLst>
                  <a:outerShdw blurRad="38100" dist="38100" dir="2700000" algn="tl">
                    <a:srgbClr val="C0C0C0"/>
                  </a:outerShdw>
                </a:effectLst>
                <a:latin typeface="Times New Roman" pitchFamily="18" charset="0"/>
              </a:rPr>
              <a:t>CHOCOLATE</a:t>
            </a:r>
            <a:endParaRPr lang="pt-PT">
              <a:latin typeface="Broadway" pitchFamily="82" charset="0"/>
            </a:endParaRPr>
          </a:p>
        </p:txBody>
      </p:sp>
      <p:sp>
        <p:nvSpPr>
          <p:cNvPr id="36893" name="Text Box 29"/>
          <p:cNvSpPr txBox="1">
            <a:spLocks noChangeArrowheads="1"/>
          </p:cNvSpPr>
          <p:nvPr/>
        </p:nvSpPr>
        <p:spPr bwMode="auto">
          <a:xfrm>
            <a:off x="6875463" y="3886200"/>
            <a:ext cx="2268537" cy="1187450"/>
          </a:xfrm>
          <a:prstGeom prst="rect">
            <a:avLst/>
          </a:prstGeom>
          <a:noFill/>
          <a:ln w="9525">
            <a:noFill/>
            <a:miter lim="800000"/>
            <a:headEnd/>
            <a:tailEnd/>
          </a:ln>
          <a:effectLst/>
        </p:spPr>
        <p:txBody>
          <a:bodyPr wrap="none">
            <a:spAutoFit/>
          </a:bodyPr>
          <a:lstStyle/>
          <a:p>
            <a:pPr lvl="1" eaLnBrk="0" hangingPunct="0">
              <a:defRPr/>
            </a:pPr>
            <a:r>
              <a:rPr lang="pt-PT" b="1" i="1">
                <a:solidFill>
                  <a:srgbClr val="702F28"/>
                </a:solidFill>
                <a:effectLst>
                  <a:outerShdw blurRad="38100" dist="38100" dir="2700000" algn="tl">
                    <a:srgbClr val="C0C0C0"/>
                  </a:outerShdw>
                </a:effectLst>
                <a:latin typeface="Times New Roman" pitchFamily="18" charset="0"/>
              </a:rPr>
              <a:t>MANTEIGA</a:t>
            </a:r>
          </a:p>
          <a:p>
            <a:pPr lvl="1" eaLnBrk="0" hangingPunct="0">
              <a:defRPr/>
            </a:pPr>
            <a:r>
              <a:rPr lang="pt-PT" b="1" i="1">
                <a:solidFill>
                  <a:srgbClr val="702F28"/>
                </a:solidFill>
                <a:effectLst>
                  <a:outerShdw blurRad="38100" dist="38100" dir="2700000" algn="tl">
                    <a:srgbClr val="C0C0C0"/>
                  </a:outerShdw>
                </a:effectLst>
                <a:latin typeface="Times New Roman" pitchFamily="18" charset="0"/>
              </a:rPr>
              <a:t> DE </a:t>
            </a:r>
          </a:p>
          <a:p>
            <a:pPr lvl="1" eaLnBrk="0" hangingPunct="0">
              <a:defRPr/>
            </a:pPr>
            <a:r>
              <a:rPr lang="pt-PT" b="1" i="1">
                <a:solidFill>
                  <a:srgbClr val="702F28"/>
                </a:solidFill>
                <a:effectLst>
                  <a:outerShdw blurRad="38100" dist="38100" dir="2700000" algn="tl">
                    <a:srgbClr val="C0C0C0"/>
                  </a:outerShdw>
                </a:effectLst>
                <a:latin typeface="Times New Roman" pitchFamily="18" charset="0"/>
              </a:rPr>
              <a:t>CACAU</a:t>
            </a:r>
            <a:endParaRPr lang="pt-PT">
              <a:latin typeface="Broadway" pitchFamily="8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3505200" y="304800"/>
          <a:ext cx="4035425" cy="6096000"/>
        </p:xfrm>
        <a:graphic>
          <a:graphicData uri="http://schemas.openxmlformats.org/presentationml/2006/ole">
            <mc:AlternateContent xmlns:mc="http://schemas.openxmlformats.org/markup-compatibility/2006">
              <mc:Choice xmlns:v="urn:schemas-microsoft-com:vml" Requires="v">
                <p:oleObj name="Documento" r:id="rId3" imgW="6722640" imgH="10152000" progId="Word.Document.8">
                  <p:embed/>
                </p:oleObj>
              </mc:Choice>
              <mc:Fallback>
                <p:oleObj name="Documento" r:id="rId3" imgW="6722640" imgH="10152000" progId="Word.Document.8">
                  <p:embed/>
                  <p:pic>
                    <p:nvPicPr>
                      <p:cNvPr id="307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04800"/>
                        <a:ext cx="4035425" cy="609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Text Box 3"/>
          <p:cNvSpPr txBox="1">
            <a:spLocks noChangeArrowheads="1"/>
          </p:cNvSpPr>
          <p:nvPr/>
        </p:nvSpPr>
        <p:spPr bwMode="auto">
          <a:xfrm>
            <a:off x="1600200" y="457200"/>
            <a:ext cx="381000" cy="6400800"/>
          </a:xfrm>
          <a:prstGeom prst="rect">
            <a:avLst/>
          </a:prstGeom>
          <a:noFill/>
          <a:ln w="9525">
            <a:noFill/>
            <a:miter lim="800000"/>
            <a:headEnd/>
            <a:tailEnd/>
          </a:ln>
        </p:spPr>
        <p:txBody>
          <a:bodyPr/>
          <a:lstStyle/>
          <a:p>
            <a:pPr eaLnBrk="0" hangingPunct="0"/>
            <a:r>
              <a:rPr lang="pt-PT">
                <a:solidFill>
                  <a:srgbClr val="702F28"/>
                </a:solidFill>
                <a:latin typeface="Arial MT Black" pitchFamily="34" charset="0"/>
              </a:rPr>
              <a:t>INDUSTRIALIZAÇÃO</a:t>
            </a:r>
            <a:endParaRPr lang="pt-PT">
              <a:solidFill>
                <a:srgbClr val="702F28"/>
              </a:solidFill>
              <a:latin typeface="Broadway" pitchFamily="8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a:hlinkClick r:id="rId3" action="ppaction://hlinksldjump"/>
          </p:cNvPr>
          <p:cNvGraphicFramePr>
            <a:graphicFrameLocks noChangeAspect="1"/>
          </p:cNvGraphicFramePr>
          <p:nvPr/>
        </p:nvGraphicFramePr>
        <p:xfrm>
          <a:off x="251520" y="-99392"/>
          <a:ext cx="3376613" cy="6524625"/>
        </p:xfrm>
        <a:graphic>
          <a:graphicData uri="http://schemas.openxmlformats.org/presentationml/2006/ole">
            <mc:AlternateContent xmlns:mc="http://schemas.openxmlformats.org/markup-compatibility/2006">
              <mc:Choice xmlns:v="urn:schemas-microsoft-com:vml" Requires="v">
                <p:oleObj name="Document" r:id="rId4" imgW="5458367" imgH="10560259" progId="Word.Document.8">
                  <p:embed/>
                </p:oleObj>
              </mc:Choice>
              <mc:Fallback>
                <p:oleObj name="Document" r:id="rId4" imgW="5458367" imgH="10560259" progId="Word.Document.8">
                  <p:embed/>
                  <p:pic>
                    <p:nvPicPr>
                      <p:cNvPr id="4098" name="Object 2">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b="36751"/>
                      <a:stretch>
                        <a:fillRect/>
                      </a:stretch>
                    </p:blipFill>
                    <p:spPr bwMode="auto">
                      <a:xfrm>
                        <a:off x="251520" y="-99392"/>
                        <a:ext cx="3376613" cy="6524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9" name="AutoShape 12">
            <a:hlinkClick r:id="rId6" action="ppaction://hlinksldjump" highlightClick="1"/>
          </p:cNvPr>
          <p:cNvSpPr>
            <a:spLocks noChangeArrowheads="1"/>
          </p:cNvSpPr>
          <p:nvPr/>
        </p:nvSpPr>
        <p:spPr bwMode="auto">
          <a:xfrm>
            <a:off x="1835150" y="4508500"/>
            <a:ext cx="144463" cy="142875"/>
          </a:xfrm>
          <a:prstGeom prst="actionButtonForwardNext">
            <a:avLst/>
          </a:prstGeom>
          <a:solidFill>
            <a:schemeClr val="accent1"/>
          </a:solidFill>
          <a:ln w="9525">
            <a:noFill/>
            <a:miter lim="800000"/>
            <a:headEnd/>
            <a:tailEnd/>
          </a:ln>
        </p:spPr>
        <p:txBody>
          <a:bodyPr wrap="none" anchor="ctr"/>
          <a:lstStyle/>
          <a:p>
            <a:endParaRPr lang="pt-PT"/>
          </a:p>
        </p:txBody>
      </p:sp>
      <p:sp>
        <p:nvSpPr>
          <p:cNvPr id="4100" name="AutoShape 13">
            <a:hlinkClick r:id="rId6" action="ppaction://hlinksldjump" highlightClick="1"/>
          </p:cNvPr>
          <p:cNvSpPr>
            <a:spLocks noChangeArrowheads="1"/>
          </p:cNvSpPr>
          <p:nvPr/>
        </p:nvSpPr>
        <p:spPr bwMode="auto">
          <a:xfrm>
            <a:off x="2051050" y="1844675"/>
            <a:ext cx="144463" cy="142875"/>
          </a:xfrm>
          <a:prstGeom prst="actionButtonForwardNext">
            <a:avLst/>
          </a:prstGeom>
          <a:solidFill>
            <a:schemeClr val="accent1"/>
          </a:solidFill>
          <a:ln w="9525">
            <a:noFill/>
            <a:miter lim="800000"/>
            <a:headEnd/>
            <a:tailEnd/>
          </a:ln>
        </p:spPr>
        <p:txBody>
          <a:bodyPr wrap="none" anchor="ctr"/>
          <a:lstStyle/>
          <a:p>
            <a:endParaRPr lang="pt-PT"/>
          </a:p>
        </p:txBody>
      </p:sp>
      <p:sp>
        <p:nvSpPr>
          <p:cNvPr id="4101" name="AutoShape 14">
            <a:hlinkClick r:id="rId6" action="ppaction://hlinksldjump" highlightClick="1"/>
          </p:cNvPr>
          <p:cNvSpPr>
            <a:spLocks noChangeArrowheads="1"/>
          </p:cNvSpPr>
          <p:nvPr/>
        </p:nvSpPr>
        <p:spPr bwMode="auto">
          <a:xfrm>
            <a:off x="1835150" y="3213100"/>
            <a:ext cx="144463" cy="142875"/>
          </a:xfrm>
          <a:prstGeom prst="actionButtonForwardNext">
            <a:avLst/>
          </a:prstGeom>
          <a:solidFill>
            <a:schemeClr val="accent1"/>
          </a:solidFill>
          <a:ln w="9525">
            <a:noFill/>
            <a:miter lim="800000"/>
            <a:headEnd/>
            <a:tailEnd/>
          </a:ln>
        </p:spPr>
        <p:txBody>
          <a:bodyPr wrap="none" anchor="ctr"/>
          <a:lstStyle/>
          <a:p>
            <a:endParaRPr lang="pt-PT"/>
          </a:p>
        </p:txBody>
      </p:sp>
      <p:sp>
        <p:nvSpPr>
          <p:cNvPr id="4108" name="Rectangle 17"/>
          <p:cNvSpPr>
            <a:spLocks noChangeArrowheads="1"/>
          </p:cNvSpPr>
          <p:nvPr/>
        </p:nvSpPr>
        <p:spPr bwMode="auto">
          <a:xfrm>
            <a:off x="6084888" y="3789363"/>
            <a:ext cx="2305050" cy="274637"/>
          </a:xfrm>
          <a:prstGeom prst="rect">
            <a:avLst/>
          </a:prstGeom>
          <a:noFill/>
          <a:ln w="9525">
            <a:noFill/>
            <a:miter lim="800000"/>
            <a:headEnd/>
            <a:tailEnd/>
          </a:ln>
        </p:spPr>
        <p:txBody>
          <a:bodyPr wrap="none">
            <a:spAutoFit/>
          </a:bodyPr>
          <a:lstStyle/>
          <a:p>
            <a:r>
              <a:rPr lang="pt-PT" sz="1200">
                <a:solidFill>
                  <a:schemeClr val="bg1"/>
                </a:solidFill>
              </a:rPr>
              <a:t>http://www.naturallygreen.co.uk</a:t>
            </a:r>
          </a:p>
        </p:txBody>
      </p:sp>
      <p:sp>
        <p:nvSpPr>
          <p:cNvPr id="4103" name="AutoShape 13">
            <a:hlinkClick r:id="rId7" action="ppaction://hlinksldjump" highlightClick="1"/>
          </p:cNvPr>
          <p:cNvSpPr>
            <a:spLocks noChangeArrowheads="1"/>
          </p:cNvSpPr>
          <p:nvPr/>
        </p:nvSpPr>
        <p:spPr bwMode="auto">
          <a:xfrm>
            <a:off x="1692275" y="1196975"/>
            <a:ext cx="144463" cy="142875"/>
          </a:xfrm>
          <a:prstGeom prst="actionButtonForwardNext">
            <a:avLst/>
          </a:prstGeom>
          <a:solidFill>
            <a:schemeClr val="accent1"/>
          </a:solidFill>
          <a:ln w="9525">
            <a:noFill/>
            <a:miter lim="800000"/>
            <a:headEnd/>
            <a:tailEnd/>
          </a:ln>
        </p:spPr>
        <p:txBody>
          <a:bodyPr wrap="none" anchor="ctr"/>
          <a:lstStyle/>
          <a:p>
            <a:endParaRPr lang="pt-PT"/>
          </a:p>
        </p:txBody>
      </p:sp>
      <p:sp>
        <p:nvSpPr>
          <p:cNvPr id="4104" name="AutoShape 13">
            <a:hlinkClick r:id="rId8" action="ppaction://hlinksldjump" highlightClick="1"/>
          </p:cNvPr>
          <p:cNvSpPr>
            <a:spLocks noChangeArrowheads="1"/>
          </p:cNvSpPr>
          <p:nvPr/>
        </p:nvSpPr>
        <p:spPr bwMode="auto">
          <a:xfrm>
            <a:off x="2195513" y="549275"/>
            <a:ext cx="144462" cy="142875"/>
          </a:xfrm>
          <a:prstGeom prst="actionButtonForwardNext">
            <a:avLst/>
          </a:prstGeom>
          <a:solidFill>
            <a:schemeClr val="accent1"/>
          </a:solidFill>
          <a:ln w="9525">
            <a:noFill/>
            <a:miter lim="800000"/>
            <a:headEnd/>
            <a:tailEnd/>
          </a:ln>
        </p:spPr>
        <p:txBody>
          <a:bodyPr wrap="none" anchor="ctr"/>
          <a:lstStyle/>
          <a:p>
            <a:endParaRPr lang="pt-PT"/>
          </a:p>
        </p:txBody>
      </p:sp>
      <p:pic>
        <p:nvPicPr>
          <p:cNvPr id="18" name="Picture 5" descr="cacau com"/>
          <p:cNvPicPr>
            <a:picLocks noChangeAspect="1" noChangeArrowheads="1"/>
          </p:cNvPicPr>
          <p:nvPr/>
        </p:nvPicPr>
        <p:blipFill>
          <a:blip r:embed="rId9" cstate="print"/>
          <a:srcRect l="5806" r="3236"/>
          <a:stretch>
            <a:fillRect/>
          </a:stretch>
        </p:blipFill>
        <p:spPr bwMode="auto">
          <a:xfrm>
            <a:off x="3492500" y="0"/>
            <a:ext cx="1727200" cy="1511300"/>
          </a:xfrm>
          <a:prstGeom prst="rect">
            <a:avLst/>
          </a:prstGeom>
          <a:noFill/>
          <a:ln w="9525">
            <a:noFill/>
            <a:miter lim="800000"/>
            <a:headEnd/>
            <a:tailEnd/>
          </a:ln>
        </p:spPr>
      </p:pic>
      <p:pic>
        <p:nvPicPr>
          <p:cNvPr id="19" name="Picture 2" descr="https://www.amanochocolate.com/sites/amanochocolate.com/files/uploads/14/roasted_cocoa_beans.jpg"/>
          <p:cNvPicPr>
            <a:picLocks noChangeAspect="1" noChangeArrowheads="1"/>
          </p:cNvPicPr>
          <p:nvPr/>
        </p:nvPicPr>
        <p:blipFill>
          <a:blip r:embed="rId10" cstate="print"/>
          <a:srcRect/>
          <a:stretch>
            <a:fillRect/>
          </a:stretch>
        </p:blipFill>
        <p:spPr bwMode="auto">
          <a:xfrm>
            <a:off x="7596188" y="836613"/>
            <a:ext cx="1206500" cy="1800225"/>
          </a:xfrm>
          <a:prstGeom prst="rect">
            <a:avLst/>
          </a:prstGeom>
          <a:noFill/>
          <a:ln w="9525">
            <a:noFill/>
            <a:miter lim="800000"/>
            <a:headEnd/>
            <a:tailEnd/>
          </a:ln>
        </p:spPr>
      </p:pic>
      <p:pic>
        <p:nvPicPr>
          <p:cNvPr id="20" name="Picture 6" descr="sementes descascadas"/>
          <p:cNvPicPr>
            <a:picLocks noChangeAspect="1" noChangeArrowheads="1"/>
          </p:cNvPicPr>
          <p:nvPr/>
        </p:nvPicPr>
        <p:blipFill>
          <a:blip r:embed="rId11" cstate="print"/>
          <a:srcRect/>
          <a:stretch>
            <a:fillRect/>
          </a:stretch>
        </p:blipFill>
        <p:spPr bwMode="auto">
          <a:xfrm>
            <a:off x="5724525" y="1052513"/>
            <a:ext cx="1768475" cy="1635125"/>
          </a:xfrm>
          <a:prstGeom prst="rect">
            <a:avLst/>
          </a:prstGeom>
          <a:noFill/>
          <a:ln w="9525">
            <a:noFill/>
            <a:miter lim="800000"/>
            <a:headEnd/>
            <a:tailEnd/>
          </a:ln>
        </p:spPr>
      </p:pic>
      <p:pic>
        <p:nvPicPr>
          <p:cNvPr id="21" name="Picture 10" descr="cacao-pieces"/>
          <p:cNvPicPr>
            <a:picLocks noChangeAspect="1" noChangeArrowheads="1"/>
          </p:cNvPicPr>
          <p:nvPr/>
        </p:nvPicPr>
        <p:blipFill>
          <a:blip r:embed="rId12" cstate="print"/>
          <a:srcRect/>
          <a:stretch>
            <a:fillRect/>
          </a:stretch>
        </p:blipFill>
        <p:spPr bwMode="auto">
          <a:xfrm>
            <a:off x="3419475" y="2060575"/>
            <a:ext cx="1873250" cy="1873250"/>
          </a:xfrm>
          <a:prstGeom prst="rect">
            <a:avLst/>
          </a:prstGeom>
          <a:noFill/>
          <a:ln w="9525">
            <a:noFill/>
            <a:miter lim="800000"/>
            <a:headEnd/>
            <a:tailEnd/>
          </a:ln>
        </p:spPr>
      </p:pic>
      <p:pic>
        <p:nvPicPr>
          <p:cNvPr id="22" name="Picture 11" descr="Licor%20de%20Cacao_JPG"/>
          <p:cNvPicPr>
            <a:picLocks noChangeAspect="1" noChangeArrowheads="1"/>
          </p:cNvPicPr>
          <p:nvPr/>
        </p:nvPicPr>
        <p:blipFill>
          <a:blip r:embed="rId13" cstate="print"/>
          <a:srcRect/>
          <a:stretch>
            <a:fillRect/>
          </a:stretch>
        </p:blipFill>
        <p:spPr bwMode="auto">
          <a:xfrm>
            <a:off x="7380288" y="3213100"/>
            <a:ext cx="1512887" cy="2016125"/>
          </a:xfrm>
          <a:prstGeom prst="rect">
            <a:avLst/>
          </a:prstGeom>
          <a:noFill/>
          <a:ln w="9525">
            <a:noFill/>
            <a:miter lim="800000"/>
            <a:headEnd/>
            <a:tailEnd/>
          </a:ln>
        </p:spPr>
      </p:pic>
      <p:pic>
        <p:nvPicPr>
          <p:cNvPr id="23" name="Picture 7" descr="pasta de cacau"/>
          <p:cNvPicPr>
            <a:picLocks noChangeAspect="1" noChangeArrowheads="1"/>
          </p:cNvPicPr>
          <p:nvPr/>
        </p:nvPicPr>
        <p:blipFill>
          <a:blip r:embed="rId14" cstate="print"/>
          <a:srcRect/>
          <a:stretch>
            <a:fillRect/>
          </a:stretch>
        </p:blipFill>
        <p:spPr bwMode="auto">
          <a:xfrm>
            <a:off x="5651500" y="3789363"/>
            <a:ext cx="1512888" cy="1498600"/>
          </a:xfrm>
          <a:prstGeom prst="rect">
            <a:avLst/>
          </a:prstGeom>
          <a:noFill/>
          <a:ln w="9525">
            <a:noFill/>
            <a:miter lim="800000"/>
            <a:headEnd/>
            <a:tailEnd/>
          </a:ln>
        </p:spPr>
      </p:pic>
      <p:pic>
        <p:nvPicPr>
          <p:cNvPr id="4111" name="Picture 7" descr="manteigap"/>
          <p:cNvPicPr>
            <a:picLocks noChangeAspect="1" noChangeArrowheads="1"/>
          </p:cNvPicPr>
          <p:nvPr/>
        </p:nvPicPr>
        <p:blipFill>
          <a:blip r:embed="rId15" cstate="print"/>
          <a:srcRect/>
          <a:stretch>
            <a:fillRect/>
          </a:stretch>
        </p:blipFill>
        <p:spPr bwMode="auto">
          <a:xfrm>
            <a:off x="6372225" y="5464175"/>
            <a:ext cx="2087563" cy="1208088"/>
          </a:xfrm>
          <a:prstGeom prst="rect">
            <a:avLst/>
          </a:prstGeom>
          <a:noFill/>
          <a:ln w="9525">
            <a:noFill/>
            <a:miter lim="800000"/>
            <a:headEnd/>
            <a:tailEnd/>
          </a:ln>
        </p:spPr>
      </p:pic>
      <p:pic>
        <p:nvPicPr>
          <p:cNvPr id="4112" name="Picture 4" descr="cocoa_powder"/>
          <p:cNvPicPr>
            <a:picLocks noChangeAspect="1" noChangeArrowheads="1"/>
          </p:cNvPicPr>
          <p:nvPr/>
        </p:nvPicPr>
        <p:blipFill>
          <a:blip r:embed="rId16" cstate="print"/>
          <a:srcRect r="62495"/>
          <a:stretch>
            <a:fillRect/>
          </a:stretch>
        </p:blipFill>
        <p:spPr bwMode="auto">
          <a:xfrm>
            <a:off x="4067175" y="5589588"/>
            <a:ext cx="1728788" cy="1049337"/>
          </a:xfrm>
          <a:prstGeom prst="rect">
            <a:avLst/>
          </a:prstGeom>
          <a:noFill/>
          <a:ln w="9525">
            <a:noFill/>
            <a:miter lim="800000"/>
            <a:headEnd/>
            <a:tailEnd/>
          </a:ln>
        </p:spPr>
      </p:pic>
      <p:sp>
        <p:nvSpPr>
          <p:cNvPr id="4113" name="CaixaDeTexto 25"/>
          <p:cNvSpPr txBox="1">
            <a:spLocks noChangeArrowheads="1"/>
          </p:cNvSpPr>
          <p:nvPr/>
        </p:nvSpPr>
        <p:spPr bwMode="auto">
          <a:xfrm>
            <a:off x="5219700" y="1196975"/>
            <a:ext cx="312738" cy="276225"/>
          </a:xfrm>
          <a:prstGeom prst="rect">
            <a:avLst/>
          </a:prstGeom>
          <a:noFill/>
          <a:ln w="9525">
            <a:noFill/>
            <a:miter lim="800000"/>
            <a:headEnd/>
            <a:tailEnd/>
          </a:ln>
        </p:spPr>
        <p:txBody>
          <a:bodyPr wrap="none">
            <a:spAutoFit/>
          </a:bodyPr>
          <a:lstStyle/>
          <a:p>
            <a:r>
              <a:rPr lang="pt-PT" sz="1200" b="1"/>
              <a:t>1.</a:t>
            </a:r>
          </a:p>
        </p:txBody>
      </p:sp>
      <p:sp>
        <p:nvSpPr>
          <p:cNvPr id="4114" name="CaixaDeTexto 26"/>
          <p:cNvSpPr txBox="1">
            <a:spLocks noChangeArrowheads="1"/>
          </p:cNvSpPr>
          <p:nvPr/>
        </p:nvSpPr>
        <p:spPr bwMode="auto">
          <a:xfrm>
            <a:off x="1476375" y="1484313"/>
            <a:ext cx="312738" cy="277812"/>
          </a:xfrm>
          <a:prstGeom prst="rect">
            <a:avLst/>
          </a:prstGeom>
          <a:noFill/>
          <a:ln w="9525">
            <a:noFill/>
            <a:miter lim="800000"/>
            <a:headEnd/>
            <a:tailEnd/>
          </a:ln>
        </p:spPr>
        <p:txBody>
          <a:bodyPr wrap="none">
            <a:spAutoFit/>
          </a:bodyPr>
          <a:lstStyle/>
          <a:p>
            <a:r>
              <a:rPr lang="pt-PT" sz="1200" b="1"/>
              <a:t>2.</a:t>
            </a:r>
          </a:p>
        </p:txBody>
      </p:sp>
      <p:sp>
        <p:nvSpPr>
          <p:cNvPr id="4115" name="CaixaDeTexto 27"/>
          <p:cNvSpPr txBox="1">
            <a:spLocks noChangeArrowheads="1"/>
          </p:cNvSpPr>
          <p:nvPr/>
        </p:nvSpPr>
        <p:spPr bwMode="auto">
          <a:xfrm>
            <a:off x="7235825" y="2349500"/>
            <a:ext cx="312738" cy="276225"/>
          </a:xfrm>
          <a:prstGeom prst="rect">
            <a:avLst/>
          </a:prstGeom>
          <a:noFill/>
          <a:ln w="9525">
            <a:noFill/>
            <a:miter lim="800000"/>
            <a:headEnd/>
            <a:tailEnd/>
          </a:ln>
        </p:spPr>
        <p:txBody>
          <a:bodyPr wrap="none">
            <a:spAutoFit/>
          </a:bodyPr>
          <a:lstStyle/>
          <a:p>
            <a:r>
              <a:rPr lang="pt-PT" sz="1200" b="1"/>
              <a:t>2.</a:t>
            </a:r>
          </a:p>
        </p:txBody>
      </p:sp>
      <p:sp>
        <p:nvSpPr>
          <p:cNvPr id="4116" name="CaixaDeTexto 28"/>
          <p:cNvSpPr txBox="1">
            <a:spLocks noChangeArrowheads="1"/>
          </p:cNvSpPr>
          <p:nvPr/>
        </p:nvSpPr>
        <p:spPr bwMode="auto">
          <a:xfrm>
            <a:off x="6948488" y="3500438"/>
            <a:ext cx="312737" cy="277812"/>
          </a:xfrm>
          <a:prstGeom prst="rect">
            <a:avLst/>
          </a:prstGeom>
          <a:noFill/>
          <a:ln w="9525">
            <a:noFill/>
            <a:miter lim="800000"/>
            <a:headEnd/>
            <a:tailEnd/>
          </a:ln>
        </p:spPr>
        <p:txBody>
          <a:bodyPr wrap="none">
            <a:spAutoFit/>
          </a:bodyPr>
          <a:lstStyle/>
          <a:p>
            <a:r>
              <a:rPr lang="pt-PT" sz="1200" b="1"/>
              <a:t>4.</a:t>
            </a:r>
          </a:p>
        </p:txBody>
      </p:sp>
      <p:sp>
        <p:nvSpPr>
          <p:cNvPr id="4117" name="CaixaDeTexto 29"/>
          <p:cNvSpPr txBox="1">
            <a:spLocks noChangeArrowheads="1"/>
          </p:cNvSpPr>
          <p:nvPr/>
        </p:nvSpPr>
        <p:spPr bwMode="auto">
          <a:xfrm>
            <a:off x="8388350" y="6308725"/>
            <a:ext cx="360363" cy="277813"/>
          </a:xfrm>
          <a:prstGeom prst="rect">
            <a:avLst/>
          </a:prstGeom>
          <a:noFill/>
          <a:ln w="9525">
            <a:noFill/>
            <a:miter lim="800000"/>
            <a:headEnd/>
            <a:tailEnd/>
          </a:ln>
        </p:spPr>
        <p:txBody>
          <a:bodyPr>
            <a:spAutoFit/>
          </a:bodyPr>
          <a:lstStyle/>
          <a:p>
            <a:r>
              <a:rPr lang="pt-PT" sz="1200" b="1"/>
              <a:t>5.</a:t>
            </a:r>
          </a:p>
        </p:txBody>
      </p:sp>
      <p:sp>
        <p:nvSpPr>
          <p:cNvPr id="4118" name="CaixaDeTexto 30"/>
          <p:cNvSpPr txBox="1">
            <a:spLocks noChangeArrowheads="1"/>
          </p:cNvSpPr>
          <p:nvPr/>
        </p:nvSpPr>
        <p:spPr bwMode="auto">
          <a:xfrm>
            <a:off x="4787900" y="3933825"/>
            <a:ext cx="312738" cy="276225"/>
          </a:xfrm>
          <a:prstGeom prst="rect">
            <a:avLst/>
          </a:prstGeom>
          <a:noFill/>
          <a:ln w="9525">
            <a:noFill/>
            <a:miter lim="800000"/>
            <a:headEnd/>
            <a:tailEnd/>
          </a:ln>
        </p:spPr>
        <p:txBody>
          <a:bodyPr wrap="none">
            <a:spAutoFit/>
          </a:bodyPr>
          <a:lstStyle/>
          <a:p>
            <a:r>
              <a:rPr lang="pt-PT" sz="1200" b="1"/>
              <a:t>3.</a:t>
            </a:r>
          </a:p>
        </p:txBody>
      </p:sp>
      <p:sp>
        <p:nvSpPr>
          <p:cNvPr id="4119" name="CaixaDeTexto 31"/>
          <p:cNvSpPr txBox="1">
            <a:spLocks noChangeArrowheads="1"/>
          </p:cNvSpPr>
          <p:nvPr/>
        </p:nvSpPr>
        <p:spPr bwMode="auto">
          <a:xfrm>
            <a:off x="3779838" y="6237288"/>
            <a:ext cx="312737" cy="277812"/>
          </a:xfrm>
          <a:prstGeom prst="rect">
            <a:avLst/>
          </a:prstGeom>
          <a:noFill/>
          <a:ln w="9525">
            <a:noFill/>
            <a:miter lim="800000"/>
            <a:headEnd/>
            <a:tailEnd/>
          </a:ln>
        </p:spPr>
        <p:txBody>
          <a:bodyPr wrap="none">
            <a:spAutoFit/>
          </a:bodyPr>
          <a:lstStyle/>
          <a:p>
            <a:r>
              <a:rPr lang="pt-PT" sz="1200" b="1"/>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108"/>
                                        </p:tgtEl>
                                        <p:attrNameLst>
                                          <p:attrName>style.visibility</p:attrName>
                                        </p:attrNameLst>
                                      </p:cBhvr>
                                      <p:to>
                                        <p:strVal val="visible"/>
                                      </p:to>
                                    </p:set>
                                    <p:anim calcmode="lin" valueType="num">
                                      <p:cBhvr additive="base">
                                        <p:cTn id="7" dur="500" fill="hold"/>
                                        <p:tgtEl>
                                          <p:spTgt spid="4108"/>
                                        </p:tgtEl>
                                        <p:attrNameLst>
                                          <p:attrName>ppt_x</p:attrName>
                                        </p:attrNameLst>
                                      </p:cBhvr>
                                      <p:tavLst>
                                        <p:tav tm="0">
                                          <p:val>
                                            <p:strVal val="#ppt_x"/>
                                          </p:val>
                                        </p:tav>
                                        <p:tav tm="100000">
                                          <p:val>
                                            <p:strVal val="#ppt_x"/>
                                          </p:val>
                                        </p:tav>
                                      </p:tavLst>
                                    </p:anim>
                                    <p:anim calcmode="lin" valueType="num">
                                      <p:cBhvr additive="base">
                                        <p:cTn id="8" dur="500" fill="hold"/>
                                        <p:tgtEl>
                                          <p:spTgt spid="410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4108"/>
                                        </p:tgtEl>
                                      </p:cBhvr>
                                    </p:animEffect>
                                    <p:set>
                                      <p:cBhvr>
                                        <p:cTn id="13" dur="1" fill="hold">
                                          <p:stCondLst>
                                            <p:cond delay="499"/>
                                          </p:stCondLst>
                                        </p:cTn>
                                        <p:tgtEl>
                                          <p:spTgt spid="410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0-#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par>
                                <p:cTn id="20" presetID="1" presetClass="entr" presetSubtype="0" fill="hold" grpId="0" nodeType="withEffect">
                                  <p:stCondLst>
                                    <p:cond delay="0"/>
                                  </p:stCondLst>
                                  <p:childTnLst>
                                    <p:set>
                                      <p:cBhvr>
                                        <p:cTn id="21" dur="1" fill="hold">
                                          <p:stCondLst>
                                            <p:cond delay="0"/>
                                          </p:stCondLst>
                                        </p:cTn>
                                        <p:tgtEl>
                                          <p:spTgt spid="41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 presetClass="exit" presetSubtype="16" fill="hold" nodeType="clickEffect">
                                  <p:stCondLst>
                                    <p:cond delay="0"/>
                                  </p:stCondLst>
                                  <p:childTnLst>
                                    <p:animEffect transition="out" filter="box(in)">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4" presetClass="exit" presetSubtype="16" fill="hold" grpId="1" nodeType="withEffect">
                                  <p:stCondLst>
                                    <p:cond delay="0"/>
                                  </p:stCondLst>
                                  <p:childTnLst>
                                    <p:animEffect transition="out" filter="box(in)">
                                      <p:cBhvr>
                                        <p:cTn id="28" dur="500"/>
                                        <p:tgtEl>
                                          <p:spTgt spid="4113"/>
                                        </p:tgtEl>
                                      </p:cBhvr>
                                    </p:animEffect>
                                    <p:set>
                                      <p:cBhvr>
                                        <p:cTn id="29" dur="1" fill="hold">
                                          <p:stCondLst>
                                            <p:cond delay="499"/>
                                          </p:stCondLst>
                                        </p:cTn>
                                        <p:tgtEl>
                                          <p:spTgt spid="411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grpId="0" nodeType="withEffect">
                                  <p:stCondLst>
                                    <p:cond delay="10000"/>
                                  </p:stCondLst>
                                  <p:childTnLst>
                                    <p:set>
                                      <p:cBhvr>
                                        <p:cTn id="35" dur="1" fill="hold">
                                          <p:stCondLst>
                                            <p:cond delay="0"/>
                                          </p:stCondLst>
                                        </p:cTn>
                                        <p:tgtEl>
                                          <p:spTgt spid="41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 presetClass="exit" presetSubtype="16" fill="hold" nodeType="clickEffect">
                                  <p:stCondLst>
                                    <p:cond delay="0"/>
                                  </p:stCondLst>
                                  <p:childTnLst>
                                    <p:animEffect transition="out" filter="box(in)">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4" presetClass="exit" presetSubtype="16" fill="hold" grpId="1" nodeType="withEffect">
                                  <p:stCondLst>
                                    <p:cond delay="0"/>
                                  </p:stCondLst>
                                  <p:childTnLst>
                                    <p:animEffect transition="out" filter="box(in)">
                                      <p:cBhvr>
                                        <p:cTn id="46" dur="500"/>
                                        <p:tgtEl>
                                          <p:spTgt spid="4115"/>
                                        </p:tgtEl>
                                      </p:cBhvr>
                                    </p:animEffect>
                                    <p:set>
                                      <p:cBhvr>
                                        <p:cTn id="47" dur="1" fill="hold">
                                          <p:stCondLst>
                                            <p:cond delay="499"/>
                                          </p:stCondLst>
                                        </p:cTn>
                                        <p:tgtEl>
                                          <p:spTgt spid="4115"/>
                                        </p:tgtEl>
                                        <p:attrNameLst>
                                          <p:attrName>style.visibility</p:attrName>
                                        </p:attrNameLst>
                                      </p:cBhvr>
                                      <p:to>
                                        <p:strVal val="hidden"/>
                                      </p:to>
                                    </p:set>
                                  </p:childTnLst>
                                </p:cTn>
                              </p:par>
                              <p:par>
                                <p:cTn id="48" presetID="4" presetClass="exit" presetSubtype="16" fill="hold" nodeType="withEffect">
                                  <p:stCondLst>
                                    <p:cond delay="0"/>
                                  </p:stCondLst>
                                  <p:childTnLst>
                                    <p:animEffect transition="out" filter="box(in)">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ox(in)">
                                      <p:cBhvr>
                                        <p:cTn id="55" dur="500"/>
                                        <p:tgtEl>
                                          <p:spTgt spid="21"/>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411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 presetClass="exit" presetSubtype="16" fill="hold" nodeType="clickEffect">
                                  <p:stCondLst>
                                    <p:cond delay="0"/>
                                  </p:stCondLst>
                                  <p:childTnLst>
                                    <p:animEffect transition="out" filter="box(in)">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par>
                                <p:cTn id="63" presetID="4" presetClass="exit" presetSubtype="16" fill="hold" grpId="1" nodeType="withEffect">
                                  <p:stCondLst>
                                    <p:cond delay="0"/>
                                  </p:stCondLst>
                                  <p:childTnLst>
                                    <p:animEffect transition="out" filter="box(in)">
                                      <p:cBhvr>
                                        <p:cTn id="64" dur="500"/>
                                        <p:tgtEl>
                                          <p:spTgt spid="4118"/>
                                        </p:tgtEl>
                                      </p:cBhvr>
                                    </p:animEffect>
                                    <p:set>
                                      <p:cBhvr>
                                        <p:cTn id="65" dur="1" fill="hold">
                                          <p:stCondLst>
                                            <p:cond delay="499"/>
                                          </p:stCondLst>
                                        </p:cTn>
                                        <p:tgtEl>
                                          <p:spTgt spid="411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ox(in)">
                                      <p:cBhvr>
                                        <p:cTn id="70" dur="500"/>
                                        <p:tgtEl>
                                          <p:spTgt spid="22"/>
                                        </p:tgtEl>
                                      </p:cBhvr>
                                    </p:animEffect>
                                  </p:childTnLst>
                                </p:cTn>
                              </p:par>
                              <p:par>
                                <p:cTn id="71" presetID="1" presetClass="entr" presetSubtype="0" fill="hold" grpId="0" nodeType="withEffect">
                                  <p:stCondLst>
                                    <p:cond delay="10000"/>
                                  </p:stCondLst>
                                  <p:childTnLst>
                                    <p:set>
                                      <p:cBhvr>
                                        <p:cTn id="72" dur="1" fill="hold">
                                          <p:stCondLst>
                                            <p:cond delay="0"/>
                                          </p:stCondLst>
                                        </p:cTn>
                                        <p:tgtEl>
                                          <p:spTgt spid="41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0-#ppt_w/2"/>
                                          </p:val>
                                        </p:tav>
                                        <p:tav tm="100000">
                                          <p:val>
                                            <p:strVal val="#ppt_x"/>
                                          </p:val>
                                        </p:tav>
                                      </p:tavLst>
                                    </p:anim>
                                    <p:anim calcmode="lin" valueType="num">
                                      <p:cBhvr additive="base">
                                        <p:cTn id="7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 presetClass="exit" presetSubtype="16" fill="hold" nodeType="clickEffect">
                                  <p:stCondLst>
                                    <p:cond delay="0"/>
                                  </p:stCondLst>
                                  <p:childTnLst>
                                    <p:animEffect transition="out" filter="box(in)">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4" presetClass="exit" presetSubtype="16" fill="hold" nodeType="withEffect">
                                  <p:stCondLst>
                                    <p:cond delay="0"/>
                                  </p:stCondLst>
                                  <p:childTnLst>
                                    <p:animEffect transition="out" filter="box(in)">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4" presetClass="exit" presetSubtype="16" fill="hold" grpId="1" nodeType="withEffect">
                                  <p:stCondLst>
                                    <p:cond delay="0"/>
                                  </p:stCondLst>
                                  <p:childTnLst>
                                    <p:animEffect transition="out" filter="box(in)">
                                      <p:cBhvr>
                                        <p:cTn id="88" dur="500"/>
                                        <p:tgtEl>
                                          <p:spTgt spid="4116"/>
                                        </p:tgtEl>
                                      </p:cBhvr>
                                    </p:animEffect>
                                    <p:set>
                                      <p:cBhvr>
                                        <p:cTn id="89" dur="1" fill="hold">
                                          <p:stCondLst>
                                            <p:cond delay="499"/>
                                          </p:stCondLst>
                                        </p:cTn>
                                        <p:tgtEl>
                                          <p:spTgt spid="4116"/>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4111"/>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4117"/>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4" presetClass="exit" presetSubtype="16" fill="hold" nodeType="clickEffect">
                                  <p:stCondLst>
                                    <p:cond delay="0"/>
                                  </p:stCondLst>
                                  <p:childTnLst>
                                    <p:animEffect transition="out" filter="box(in)">
                                      <p:cBhvr>
                                        <p:cTn id="99" dur="500"/>
                                        <p:tgtEl>
                                          <p:spTgt spid="4111"/>
                                        </p:tgtEl>
                                      </p:cBhvr>
                                    </p:animEffect>
                                    <p:set>
                                      <p:cBhvr>
                                        <p:cTn id="100" dur="1" fill="hold">
                                          <p:stCondLst>
                                            <p:cond delay="499"/>
                                          </p:stCondLst>
                                        </p:cTn>
                                        <p:tgtEl>
                                          <p:spTgt spid="4111"/>
                                        </p:tgtEl>
                                        <p:attrNameLst>
                                          <p:attrName>style.visibility</p:attrName>
                                        </p:attrNameLst>
                                      </p:cBhvr>
                                      <p:to>
                                        <p:strVal val="hidden"/>
                                      </p:to>
                                    </p:set>
                                  </p:childTnLst>
                                </p:cTn>
                              </p:par>
                              <p:par>
                                <p:cTn id="101" presetID="4" presetClass="exit" presetSubtype="16" fill="hold" grpId="1" nodeType="withEffect">
                                  <p:stCondLst>
                                    <p:cond delay="0"/>
                                  </p:stCondLst>
                                  <p:childTnLst>
                                    <p:animEffect transition="out" filter="box(in)">
                                      <p:cBhvr>
                                        <p:cTn id="102" dur="500"/>
                                        <p:tgtEl>
                                          <p:spTgt spid="4117"/>
                                        </p:tgtEl>
                                      </p:cBhvr>
                                    </p:animEffect>
                                    <p:set>
                                      <p:cBhvr>
                                        <p:cTn id="103" dur="1" fill="hold">
                                          <p:stCondLst>
                                            <p:cond delay="499"/>
                                          </p:stCondLst>
                                        </p:cTn>
                                        <p:tgtEl>
                                          <p:spTgt spid="411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4112"/>
                                        </p:tgtEl>
                                        <p:attrNameLst>
                                          <p:attrName>style.visibility</p:attrName>
                                        </p:attrNameLst>
                                      </p:cBhvr>
                                      <p:to>
                                        <p:strVal val="visible"/>
                                      </p:to>
                                    </p:set>
                                  </p:childTnLst>
                                </p:cTn>
                              </p:par>
                              <p:par>
                                <p:cTn id="108" presetID="1" presetClass="entr" presetSubtype="0" fill="hold" grpId="1" nodeType="withEffect">
                                  <p:stCondLst>
                                    <p:cond delay="0"/>
                                  </p:stCondLst>
                                  <p:childTnLst>
                                    <p:set>
                                      <p:cBhvr>
                                        <p:cTn id="109" dur="1" fill="hold">
                                          <p:stCondLst>
                                            <p:cond delay="0"/>
                                          </p:stCondLst>
                                        </p:cTn>
                                        <p:tgtEl>
                                          <p:spTgt spid="4119"/>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4" presetClass="exit" presetSubtype="16" fill="hold" nodeType="clickEffect">
                                  <p:stCondLst>
                                    <p:cond delay="0"/>
                                  </p:stCondLst>
                                  <p:childTnLst>
                                    <p:animEffect transition="out" filter="box(in)">
                                      <p:cBhvr>
                                        <p:cTn id="113" dur="500"/>
                                        <p:tgtEl>
                                          <p:spTgt spid="4112"/>
                                        </p:tgtEl>
                                      </p:cBhvr>
                                    </p:animEffect>
                                    <p:set>
                                      <p:cBhvr>
                                        <p:cTn id="114" dur="1" fill="hold">
                                          <p:stCondLst>
                                            <p:cond delay="499"/>
                                          </p:stCondLst>
                                        </p:cTn>
                                        <p:tgtEl>
                                          <p:spTgt spid="4112"/>
                                        </p:tgtEl>
                                        <p:attrNameLst>
                                          <p:attrName>style.visibility</p:attrName>
                                        </p:attrNameLst>
                                      </p:cBhvr>
                                      <p:to>
                                        <p:strVal val="hidden"/>
                                      </p:to>
                                    </p:set>
                                  </p:childTnLst>
                                </p:cTn>
                              </p:par>
                              <p:par>
                                <p:cTn id="115" presetID="4" presetClass="exit" presetSubtype="16" fill="hold" grpId="0" nodeType="withEffect">
                                  <p:stCondLst>
                                    <p:cond delay="0"/>
                                  </p:stCondLst>
                                  <p:childTnLst>
                                    <p:animEffect transition="out" filter="box(in)">
                                      <p:cBhvr>
                                        <p:cTn id="116" dur="500"/>
                                        <p:tgtEl>
                                          <p:spTgt spid="4119"/>
                                        </p:tgtEl>
                                      </p:cBhvr>
                                    </p:animEffect>
                                    <p:set>
                                      <p:cBhvr>
                                        <p:cTn id="117" dur="1" fill="hold">
                                          <p:stCondLst>
                                            <p:cond delay="499"/>
                                          </p:stCondLst>
                                        </p:cTn>
                                        <p:tgtEl>
                                          <p:spTgt spid="41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p:bldP spid="4108" grpId="1"/>
      <p:bldP spid="4113" grpId="0"/>
      <p:bldP spid="4113" grpId="1"/>
      <p:bldP spid="4115" grpId="0"/>
      <p:bldP spid="4115" grpId="1"/>
      <p:bldP spid="4116" grpId="0"/>
      <p:bldP spid="4116" grpId="1"/>
      <p:bldP spid="4117" grpId="0"/>
      <p:bldP spid="4117" grpId="1"/>
      <p:bldP spid="4118" grpId="0"/>
      <p:bldP spid="4118" grpId="1"/>
      <p:bldP spid="4119" grpId="0"/>
      <p:bldP spid="411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maria helena\Pictures\2011-03-21\023.jpg"/>
          <p:cNvPicPr>
            <a:picLocks noChangeAspect="1" noChangeArrowheads="1"/>
          </p:cNvPicPr>
          <p:nvPr/>
        </p:nvPicPr>
        <p:blipFill>
          <a:blip r:embed="rId2" cstate="print"/>
          <a:srcRect b="42650"/>
          <a:stretch>
            <a:fillRect/>
          </a:stretch>
        </p:blipFill>
        <p:spPr bwMode="auto">
          <a:xfrm>
            <a:off x="1116013" y="836613"/>
            <a:ext cx="7288212" cy="5748337"/>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ângulo 2"/>
          <p:cNvSpPr>
            <a:spLocks noChangeArrowheads="1"/>
          </p:cNvSpPr>
          <p:nvPr/>
        </p:nvSpPr>
        <p:spPr bwMode="auto">
          <a:xfrm>
            <a:off x="395288" y="333375"/>
            <a:ext cx="8353425" cy="4154488"/>
          </a:xfrm>
          <a:prstGeom prst="rect">
            <a:avLst/>
          </a:prstGeom>
          <a:noFill/>
          <a:ln w="9525">
            <a:noFill/>
            <a:miter lim="800000"/>
            <a:headEnd/>
            <a:tailEnd/>
          </a:ln>
        </p:spPr>
        <p:txBody>
          <a:bodyPr>
            <a:spAutoFit/>
          </a:bodyPr>
          <a:lstStyle/>
          <a:p>
            <a:pPr algn="ctr"/>
            <a:r>
              <a:rPr lang="en-US" sz="1200" b="1"/>
              <a:t>Types of Cocoa Bean Roasters</a:t>
            </a:r>
          </a:p>
          <a:p>
            <a:pPr algn="ctr"/>
            <a:endParaRPr lang="en-US" sz="1200" b="1"/>
          </a:p>
          <a:p>
            <a:pPr algn="ctr"/>
            <a:r>
              <a:rPr lang="en-US" sz="1200" b="1"/>
              <a:t>https://www.amanochocolate.com/articles/cocoaroasting-3.html</a:t>
            </a:r>
            <a:endParaRPr lang="pt-PT" sz="1200"/>
          </a:p>
          <a:p>
            <a:pPr algn="ctr"/>
            <a:endParaRPr lang="en-US" sz="1200" b="1"/>
          </a:p>
          <a:p>
            <a:pPr algn="ctr"/>
            <a:r>
              <a:rPr lang="en-US" sz="1200" b="1"/>
              <a:t> </a:t>
            </a:r>
          </a:p>
          <a:p>
            <a:r>
              <a:rPr lang="en-US" sz="1200"/>
              <a:t>It is not hard to imagine that once in an Olmec village in Central America some cocoa beans were accidentally spilled near the fire, or some genius had the spark of inspiration to roast cocoa beans, an oversight that sent their culture and eventually the rest of the world on the chocolate journey that consumes us like the spark of the fire from that very first roast. In either case, the first cocoa beans were probably roasted on rocks alongside the fire, on a rock slab over the fire, or possibly in a clay pot. Whatever the original method of roasting, it created a legacy that lasts until today.</a:t>
            </a:r>
          </a:p>
          <a:p>
            <a:r>
              <a:rPr lang="en-US" sz="1200"/>
              <a:t>When cocoa beans were first brought to Europe, the method of roasting was quite simple, often consisting of no more than metal trays suspended by chains over a fire, an ancient Middle Eastern technique for roasting coffee. The beans would be stirred by hand with a long stick or paddle until the roast was complete. Needless to day, this was very labor intensive and inefficient. Clearly, something more efficient was needed.</a:t>
            </a:r>
          </a:p>
          <a:p>
            <a:r>
              <a:rPr lang="en-US" sz="1200"/>
              <a:t>The next development in roasting technology was not that far distant from roasters in use today. Metal cylinders or balls that could hold up to several pounds of cocoa beans would be suspended over the embers of a fire. A rod would run through the center and act as an axis upon which the roaster would turn. A hand crank on one end would allow the cylinder or ball to be turned while the beans were roasting. The result was a much more even roast than was before possible. Aspects of this technique remain in many of today’s roasters.</a:t>
            </a:r>
          </a:p>
          <a:p>
            <a:endParaRPr lang="en-US" sz="1200"/>
          </a:p>
          <a:p>
            <a:br>
              <a:rPr lang="pt-PT" sz="1200"/>
            </a:br>
            <a:endParaRPr lang="en-US"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ângulo 1"/>
          <p:cNvSpPr>
            <a:spLocks noChangeArrowheads="1"/>
          </p:cNvSpPr>
          <p:nvPr/>
        </p:nvSpPr>
        <p:spPr bwMode="auto">
          <a:xfrm>
            <a:off x="323850" y="476250"/>
            <a:ext cx="8820150" cy="4710113"/>
          </a:xfrm>
          <a:prstGeom prst="rect">
            <a:avLst/>
          </a:prstGeom>
          <a:noFill/>
          <a:ln w="9525">
            <a:noFill/>
            <a:miter lim="800000"/>
            <a:headEnd/>
            <a:tailEnd/>
          </a:ln>
        </p:spPr>
        <p:txBody>
          <a:bodyPr>
            <a:spAutoFit/>
          </a:bodyPr>
          <a:lstStyle/>
          <a:p>
            <a:r>
              <a:rPr lang="pt-PT" sz="2000"/>
              <a:t>Ball Roasters </a:t>
            </a:r>
          </a:p>
          <a:p>
            <a:endParaRPr lang="pt-PT" sz="2000"/>
          </a:p>
          <a:p>
            <a:r>
              <a:rPr lang="pt-PT" sz="2000"/>
              <a:t>As mentioned, all roasters were one of the very first kinds of roaster: balls were simply suspended simply over a fire, the cocoa beans inside. Ball roasters remained one of the primary and traditional roasters for cocoa beans through the turn of the century and were constructed at least through the 1960’s. Later designs were pioneered by the company Sirocco. (Sirocco is named after the hot wind that travels up from the Sahara desert and heads north and may reach hurricane speeds by the time it reaches northern Africa, Spain and France.) The ball is encircled within a secondary chamber so that the hot air passes in between the ball and the outer chamber wall. This prevents the flames from impinging directly on the ball and makes it easier to over roast the beans.</a:t>
            </a:r>
          </a:p>
          <a:p>
            <a:r>
              <a:rPr lang="pt-PT" sz="2000"/>
              <a:t> </a:t>
            </a:r>
          </a:p>
          <a:p>
            <a:r>
              <a:rPr lang="pt-PT" sz="200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DOCE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ooling cocoa beans."/>
          <p:cNvPicPr>
            <a:picLocks noChangeAspect="1" noChangeArrowheads="1"/>
          </p:cNvPicPr>
          <p:nvPr/>
        </p:nvPicPr>
        <p:blipFill>
          <a:blip r:embed="rId2" cstate="print"/>
          <a:srcRect/>
          <a:stretch>
            <a:fillRect/>
          </a:stretch>
        </p:blipFill>
        <p:spPr bwMode="auto">
          <a:xfrm>
            <a:off x="4932363" y="620713"/>
            <a:ext cx="3600450" cy="5411787"/>
          </a:xfrm>
          <a:prstGeom prst="rect">
            <a:avLst/>
          </a:prstGeom>
          <a:noFill/>
          <a:ln w="9525">
            <a:noFill/>
            <a:miter lim="800000"/>
            <a:headEnd/>
            <a:tailEnd/>
          </a:ln>
        </p:spPr>
      </p:pic>
      <p:pic>
        <p:nvPicPr>
          <p:cNvPr id="24579" name="Picture 4" descr="Emptying cocoa from the cocoa roaster"/>
          <p:cNvPicPr>
            <a:picLocks noChangeAspect="1" noChangeArrowheads="1"/>
          </p:cNvPicPr>
          <p:nvPr/>
        </p:nvPicPr>
        <p:blipFill>
          <a:blip r:embed="rId3" cstate="print"/>
          <a:srcRect/>
          <a:stretch>
            <a:fillRect/>
          </a:stretch>
        </p:blipFill>
        <p:spPr bwMode="auto">
          <a:xfrm>
            <a:off x="539750" y="3644900"/>
            <a:ext cx="4064000" cy="2724150"/>
          </a:xfrm>
          <a:prstGeom prst="rect">
            <a:avLst/>
          </a:prstGeom>
          <a:noFill/>
          <a:ln w="9525">
            <a:noFill/>
            <a:miter lim="800000"/>
            <a:headEnd/>
            <a:tailEnd/>
          </a:ln>
        </p:spPr>
      </p:pic>
      <p:pic>
        <p:nvPicPr>
          <p:cNvPr id="24580" name="Picture 6" descr="Roasting in Amano's Cocoa Roaster"/>
          <p:cNvPicPr>
            <a:picLocks noChangeAspect="1" noChangeArrowheads="1"/>
          </p:cNvPicPr>
          <p:nvPr/>
        </p:nvPicPr>
        <p:blipFill>
          <a:blip r:embed="rId4" cstate="print"/>
          <a:srcRect/>
          <a:stretch>
            <a:fillRect/>
          </a:stretch>
        </p:blipFill>
        <p:spPr bwMode="auto">
          <a:xfrm>
            <a:off x="468313" y="765175"/>
            <a:ext cx="3941762" cy="2614613"/>
          </a:xfrm>
          <a:prstGeom prst="rect">
            <a:avLst/>
          </a:prstGeom>
          <a:noFill/>
          <a:ln w="9525">
            <a:noFill/>
            <a:miter lim="800000"/>
            <a:headEnd/>
            <a:tailEnd/>
          </a:ln>
        </p:spPr>
      </p:pic>
      <p:sp>
        <p:nvSpPr>
          <p:cNvPr id="24581" name="Rectângulo 4"/>
          <p:cNvSpPr>
            <a:spLocks noChangeArrowheads="1"/>
          </p:cNvSpPr>
          <p:nvPr/>
        </p:nvSpPr>
        <p:spPr bwMode="auto">
          <a:xfrm>
            <a:off x="4859338" y="6237288"/>
            <a:ext cx="3816350" cy="246062"/>
          </a:xfrm>
          <a:prstGeom prst="rect">
            <a:avLst/>
          </a:prstGeom>
          <a:noFill/>
          <a:ln w="9525">
            <a:noFill/>
            <a:miter lim="800000"/>
            <a:headEnd/>
            <a:tailEnd/>
          </a:ln>
        </p:spPr>
        <p:txBody>
          <a:bodyPr>
            <a:spAutoFit/>
          </a:bodyPr>
          <a:lstStyle/>
          <a:p>
            <a:r>
              <a:rPr lang="pt-PT" sz="1000"/>
              <a:t>https://www.amanochocolate.com/articles/cocoaroasting-2.html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maria helena\Pictures\2011-03-21\024.jpg"/>
          <p:cNvPicPr>
            <a:picLocks noChangeAspect="1" noChangeArrowheads="1"/>
          </p:cNvPicPr>
          <p:nvPr/>
        </p:nvPicPr>
        <p:blipFill>
          <a:blip r:embed="rId2" cstate="print"/>
          <a:srcRect l="46584" t="9995" r="6844" b="46979"/>
          <a:stretch>
            <a:fillRect/>
          </a:stretch>
        </p:blipFill>
        <p:spPr bwMode="auto">
          <a:xfrm>
            <a:off x="5364163" y="620713"/>
            <a:ext cx="3400425" cy="4321175"/>
          </a:xfrm>
          <a:prstGeom prst="rect">
            <a:avLst/>
          </a:prstGeom>
          <a:noFill/>
          <a:ln w="9525">
            <a:noFill/>
            <a:miter lim="800000"/>
            <a:headEnd/>
            <a:tailEnd/>
          </a:ln>
        </p:spPr>
      </p:pic>
      <p:sp>
        <p:nvSpPr>
          <p:cNvPr id="25603" name="Rectângulo 2"/>
          <p:cNvSpPr>
            <a:spLocks noChangeArrowheads="1"/>
          </p:cNvSpPr>
          <p:nvPr/>
        </p:nvSpPr>
        <p:spPr bwMode="auto">
          <a:xfrm>
            <a:off x="755650" y="333375"/>
            <a:ext cx="4572000" cy="6000750"/>
          </a:xfrm>
          <a:prstGeom prst="rect">
            <a:avLst/>
          </a:prstGeom>
          <a:noFill/>
          <a:ln w="9525">
            <a:noFill/>
            <a:miter lim="800000"/>
            <a:headEnd/>
            <a:tailEnd/>
          </a:ln>
        </p:spPr>
        <p:txBody>
          <a:bodyPr>
            <a:spAutoFit/>
          </a:bodyPr>
          <a:lstStyle/>
          <a:p>
            <a:r>
              <a:rPr lang="pt-PT"/>
              <a:t>Today, ball roasters have been largely replaced by roasters of similar design that use a rotating cylinder rather than a rotating ball. There are a number of practical advantages of this design, since the shape of a cylinder with two ends makes it easier for samples to be removed. It also allows for easier measurement of the temperature of the beans if automation is a requirement. Ball roasters still hold advantage when flavor is of paramount importance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maria helena\Pictures\2011-03-21\024.jpg"/>
          <p:cNvPicPr>
            <a:picLocks noChangeAspect="1" noChangeArrowheads="1"/>
          </p:cNvPicPr>
          <p:nvPr/>
        </p:nvPicPr>
        <p:blipFill>
          <a:blip r:embed="rId2" cstate="print"/>
          <a:srcRect l="8812" t="9995" r="55934" b="46979"/>
          <a:stretch>
            <a:fillRect/>
          </a:stretch>
        </p:blipFill>
        <p:spPr bwMode="auto">
          <a:xfrm>
            <a:off x="6732588" y="333375"/>
            <a:ext cx="2016125" cy="3382963"/>
          </a:xfrm>
          <a:prstGeom prst="rect">
            <a:avLst/>
          </a:prstGeom>
          <a:noFill/>
          <a:ln w="9525">
            <a:noFill/>
            <a:miter lim="800000"/>
            <a:headEnd/>
            <a:tailEnd/>
          </a:ln>
        </p:spPr>
      </p:pic>
      <p:sp>
        <p:nvSpPr>
          <p:cNvPr id="26627" name="Rectângulo 3"/>
          <p:cNvSpPr>
            <a:spLocks noChangeArrowheads="1"/>
          </p:cNvSpPr>
          <p:nvPr/>
        </p:nvSpPr>
        <p:spPr bwMode="auto">
          <a:xfrm>
            <a:off x="179388" y="188913"/>
            <a:ext cx="6408737" cy="6554787"/>
          </a:xfrm>
          <a:prstGeom prst="rect">
            <a:avLst/>
          </a:prstGeom>
          <a:noFill/>
          <a:ln w="9525">
            <a:noFill/>
            <a:miter lim="800000"/>
            <a:headEnd/>
            <a:tailEnd/>
          </a:ln>
        </p:spPr>
        <p:txBody>
          <a:bodyPr>
            <a:spAutoFit/>
          </a:bodyPr>
          <a:lstStyle/>
          <a:p>
            <a:r>
              <a:rPr lang="pt-PT" sz="1400" b="1"/>
              <a:t>Continuous Roasters </a:t>
            </a:r>
            <a:endParaRPr lang="pt-PT" sz="1400"/>
          </a:p>
          <a:p>
            <a:r>
              <a:rPr lang="pt-PT" sz="1400"/>
              <a:t>The large chocolate manufacturers rely on continuous roasters. Given the quantity of beans that must be roasted for a large industrial chocolate manufacturer and the relatively low prices of industrial chocolate, they are probably one of the only economical ways to roast the large quantity of beans that must be roasted.</a:t>
            </a:r>
          </a:p>
          <a:p>
            <a:r>
              <a:rPr lang="pt-PT" sz="1400"/>
              <a:t>There are many different styles of continuous roaster, though in general they fall into two different categories. In one style, the beans are passed on a conveyer belt through a roasting tunnel. The degree of roast can be controlled by controlling the temperature in the tunnel as well as the speed of the conveyer belt. The heat is applied to the beans in a consistent way throughout the roasting process. Alternatively, another style uses a tall tower into which the beans are fed into the top. The tower has a series of trays upon which the beans rest. Once the beans have roasted on one tray for a given period of time, they are dumped onto the next tray. By the time the beans reach the bottom of the tower, they are fully roasted. The airflow through the tower is from the bottom up. The beans cool the air as the air passes them, at the same time heating the beans. This means that the beans on the lower levels are heated faster than those at the top. Because of this, they will generate a different flavor profile in the finished chocolate. It should be pointed out that there are also continuous fluid-bed roasters.</a:t>
            </a:r>
          </a:p>
          <a:p>
            <a:r>
              <a:rPr lang="pt-PT" sz="1400"/>
              <a:t>One disadvantage of this kind of roaster is that it is relatively difficult to pull samples of the beans from the roaster while they are being roasted. Furthermore, if the beans are found to be properly roasted when they are only partially through the roaster, there is no way to quickly remove them from the roaster and get them into a cooler. On the other hand, the large industrial chocolate makers run such large quantities of beans, this process can be fine tuned for a particular type of bean. Furthermore, most of these manufacturers use Forestero beans almost exclusively, for which the degree of roast is not as critical as it is with Criollo and other types of high-grade flavor beans.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323850" y="476250"/>
            <a:ext cx="8496300" cy="1108075"/>
          </a:xfrm>
          <a:prstGeom prst="rect">
            <a:avLst/>
          </a:prstGeom>
          <a:noFill/>
          <a:ln w="9525">
            <a:noFill/>
            <a:miter lim="800000"/>
            <a:headEnd/>
            <a:tailEnd/>
          </a:ln>
        </p:spPr>
        <p:txBody>
          <a:bodyPr anchor="ctr">
            <a:spAutoFit/>
          </a:bodyPr>
          <a:lstStyle/>
          <a:p>
            <a:pPr eaLnBrk="0" hangingPunct="0"/>
            <a:r>
              <a:rPr lang="pt-PT" sz="1100" b="1">
                <a:latin typeface="Calibri" pitchFamily="34" charset="0"/>
                <a:ea typeface="Calibri" pitchFamily="34" charset="0"/>
                <a:cs typeface="Times New Roman" pitchFamily="18" charset="0"/>
              </a:rPr>
              <a:t>Fluid Bed Roasters </a:t>
            </a:r>
            <a:endParaRPr lang="pt-PT" sz="900">
              <a:ea typeface="Calibri" pitchFamily="34" charset="0"/>
              <a:cs typeface="Times New Roman" pitchFamily="18" charset="0"/>
            </a:endParaRPr>
          </a:p>
          <a:p>
            <a:pPr eaLnBrk="0" hangingPunct="0"/>
            <a:r>
              <a:rPr lang="pt-PT" sz="1100">
                <a:latin typeface="Calibri" pitchFamily="34" charset="0"/>
                <a:ea typeface="Calibri" pitchFamily="34" charset="0"/>
                <a:cs typeface="Times New Roman" pitchFamily="18" charset="0"/>
              </a:rPr>
              <a:t>Fluid bed roasters are a relatively new development. There are a number of different designs, some of them radically different. What they all have in common is that air is blown up through the beans, suspending them at least temporarily in air. The bottom of the roaster may vibrate to help launch the beans into the air. Fluid-bed roasters are typically used in large industrial environments, since they are conducive to short, high-temperature roasting that allows large volumes of beans to be roasted in a short period of time.</a:t>
            </a:r>
          </a:p>
          <a:p>
            <a:pPr eaLnBrk="0" hangingPunct="0"/>
            <a:endParaRPr lang="pt-PT" sz="1100">
              <a:latin typeface="Calibri" pitchFamily="34" charset="0"/>
              <a:ea typeface="Calibri" pitchFamily="34" charset="0"/>
              <a:cs typeface="Times New Roman" pitchFamily="18" charset="0"/>
            </a:endParaRPr>
          </a:p>
        </p:txBody>
      </p:sp>
      <p:pic>
        <p:nvPicPr>
          <p:cNvPr id="27651" name="Picture 2" descr="C:\Users\maria helena\Pictures\2011-03-21\024.jpg"/>
          <p:cNvPicPr>
            <a:picLocks noChangeAspect="1" noChangeArrowheads="1"/>
          </p:cNvPicPr>
          <p:nvPr/>
        </p:nvPicPr>
        <p:blipFill>
          <a:blip r:embed="rId2" cstate="print"/>
          <a:srcRect l="1257" t="51538" r="21939" b="9447"/>
          <a:stretch>
            <a:fillRect/>
          </a:stretch>
        </p:blipFill>
        <p:spPr bwMode="auto">
          <a:xfrm>
            <a:off x="744538" y="1760538"/>
            <a:ext cx="6923087" cy="4837112"/>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ângulo 1"/>
          <p:cNvSpPr>
            <a:spLocks noChangeArrowheads="1"/>
          </p:cNvSpPr>
          <p:nvPr/>
        </p:nvSpPr>
        <p:spPr bwMode="auto">
          <a:xfrm>
            <a:off x="395288" y="188913"/>
            <a:ext cx="8208962" cy="4892675"/>
          </a:xfrm>
          <a:prstGeom prst="rect">
            <a:avLst/>
          </a:prstGeom>
          <a:noFill/>
          <a:ln w="9525">
            <a:noFill/>
            <a:miter lim="800000"/>
            <a:headEnd/>
            <a:tailEnd/>
          </a:ln>
        </p:spPr>
        <p:txBody>
          <a:bodyPr>
            <a:spAutoFit/>
          </a:bodyPr>
          <a:lstStyle/>
          <a:p>
            <a:r>
              <a:rPr lang="pt-PT" b="1"/>
              <a:t>Cocoa Mass Roasters </a:t>
            </a:r>
            <a:endParaRPr lang="pt-PT"/>
          </a:p>
          <a:p>
            <a:r>
              <a:rPr lang="pt-PT"/>
              <a:t>These have already been discussed, but to recap, cocoa mass roasters are basically tanks in which the ground cocoa bean paste (cocoa mass) is heated as it is stirred until the desired level of roast is reached. It may also be implemented as a large heated cylinder where the cocoa mass is spread in a thin film. Since the film is thin, it roasts very quickly, and a thin knife blade scrapes it off of the far side of the cylinder. Cocoa-mass roasters are used by the large industrial chocolate manufacturers as a way to quickly roast large quantities of cocoa beans with minimal labor, since it is also a process that by nature requires little labor, and it also lends itself to easy automation.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Bauermeister SMM beater blade mill"/>
          <p:cNvPicPr>
            <a:picLocks noChangeAspect="1" noChangeArrowheads="1"/>
          </p:cNvPicPr>
          <p:nvPr/>
        </p:nvPicPr>
        <p:blipFill>
          <a:blip r:embed="rId2" cstate="print"/>
          <a:srcRect/>
          <a:stretch>
            <a:fillRect/>
          </a:stretch>
        </p:blipFill>
        <p:spPr bwMode="auto">
          <a:xfrm>
            <a:off x="1619250" y="574675"/>
            <a:ext cx="5976938" cy="5641975"/>
          </a:xfrm>
          <a:prstGeom prst="rect">
            <a:avLst/>
          </a:prstGeom>
          <a:noFill/>
          <a:ln w="9525">
            <a:noFill/>
            <a:miter lim="800000"/>
            <a:headEnd/>
            <a:tailEnd/>
          </a:ln>
        </p:spPr>
      </p:pic>
      <p:sp>
        <p:nvSpPr>
          <p:cNvPr id="29699" name="Text Box 4"/>
          <p:cNvSpPr txBox="1">
            <a:spLocks noChangeArrowheads="1"/>
          </p:cNvSpPr>
          <p:nvPr/>
        </p:nvSpPr>
        <p:spPr bwMode="auto">
          <a:xfrm>
            <a:off x="4787900" y="6237288"/>
            <a:ext cx="2730500" cy="457200"/>
          </a:xfrm>
          <a:prstGeom prst="rect">
            <a:avLst/>
          </a:prstGeom>
          <a:noFill/>
          <a:ln w="9525">
            <a:noFill/>
            <a:miter lim="800000"/>
            <a:headEnd/>
            <a:tailEnd/>
          </a:ln>
        </p:spPr>
        <p:txBody>
          <a:bodyPr wrap="none">
            <a:spAutoFit/>
          </a:bodyPr>
          <a:lstStyle/>
          <a:p>
            <a:r>
              <a:rPr lang="pt-PT"/>
              <a:t>Moenda granulado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971550" y="995363"/>
            <a:ext cx="7669213" cy="3970337"/>
          </a:xfrm>
          <a:prstGeom prst="rect">
            <a:avLst/>
          </a:prstGeom>
          <a:noFill/>
          <a:ln w="9525">
            <a:noFill/>
            <a:miter lim="800000"/>
            <a:headEnd/>
            <a:tailEnd/>
          </a:ln>
        </p:spPr>
        <p:txBody>
          <a:bodyPr anchor="ctr">
            <a:spAutoFit/>
          </a:bodyPr>
          <a:lstStyle/>
          <a:p>
            <a:pPr eaLnBrk="0" hangingPunct="0"/>
            <a:r>
              <a:rPr lang="pt-PT" sz="1400">
                <a:latin typeface="Calibri" pitchFamily="34" charset="0"/>
                <a:ea typeface="Calibri" pitchFamily="34" charset="0"/>
                <a:cs typeface="Times New Roman" pitchFamily="18" charset="0"/>
              </a:rPr>
              <a:t>We won’t get into the many other roasting technologies, such as infrared and microwave. There are even combinations of the various kinds, such as continuous fluid bed roasters. No matter the technology, the best roaster is the one best suited to the job. With poor quality beans, cocoa mass roasters and continuous roasters, or even coffee roasters, will often suffice, since the beans’ flavors are already considerably damaged; no matter the care, the lost flavors may not be brought back. However, if fine flavor is to be developed in the finished chocolate, the choice of roaster is much more critical, as are the techniques used to roast the cocoa beans. Different beans and different styles of chocolate have different roasting requirements, so care must be taken to select the roaster that will best bring the final result, be it high production quantity, as is the case for the large industrial manufacturers, or fine flavor for the artisanal chocolate makers.</a:t>
            </a:r>
          </a:p>
          <a:p>
            <a:pPr eaLnBrk="0" hangingPunct="0"/>
            <a:endParaRPr lang="pt-PT" sz="1400">
              <a:latin typeface="Calibri" pitchFamily="34" charset="0"/>
              <a:ea typeface="Calibri" pitchFamily="34" charset="0"/>
              <a:cs typeface="Times New Roman" pitchFamily="18" charset="0"/>
            </a:endParaRPr>
          </a:p>
          <a:p>
            <a:pPr eaLnBrk="0" hangingPunct="0"/>
            <a:endParaRPr lang="pt-PT" sz="1400">
              <a:latin typeface="Calibri" pitchFamily="34" charset="0"/>
              <a:ea typeface="Calibri" pitchFamily="34" charset="0"/>
              <a:cs typeface="Times New Roman" pitchFamily="18" charset="0"/>
            </a:endParaRPr>
          </a:p>
          <a:p>
            <a:pPr eaLnBrk="0" hangingPunct="0"/>
            <a:endParaRPr lang="pt-PT" sz="1400">
              <a:latin typeface="Calibri" pitchFamily="34" charset="0"/>
              <a:ea typeface="Calibri" pitchFamily="34" charset="0"/>
              <a:cs typeface="Times New Roman" pitchFamily="18" charset="0"/>
            </a:endParaRPr>
          </a:p>
          <a:p>
            <a:pPr eaLnBrk="0" hangingPunct="0"/>
            <a:endParaRPr lang="pt-PT" sz="1400">
              <a:latin typeface="Calibri" pitchFamily="34" charset="0"/>
              <a:ea typeface="Calibri" pitchFamily="34" charset="0"/>
              <a:cs typeface="Times New Roman" pitchFamily="18" charset="0"/>
            </a:endParaRPr>
          </a:p>
          <a:p>
            <a:pPr eaLnBrk="0" hangingPunct="0"/>
            <a:endParaRPr lang="pt-PT" sz="1400">
              <a:latin typeface="Calibri" pitchFamily="34" charset="0"/>
              <a:ea typeface="Calibri" pitchFamily="34" charset="0"/>
              <a:cs typeface="Times New Roman" pitchFamily="18" charset="0"/>
            </a:endParaRPr>
          </a:p>
          <a:p>
            <a:pPr eaLnBrk="0" hangingPunct="0"/>
            <a:endParaRPr lang="pt-PT" sz="1400">
              <a:latin typeface="Calibri" pitchFamily="34" charset="0"/>
              <a:ea typeface="Calibri" pitchFamily="34" charset="0"/>
              <a:cs typeface="Times New Roman" pitchFamily="18" charset="0"/>
            </a:endParaRPr>
          </a:p>
          <a:p>
            <a:pPr eaLnBrk="0" hangingPunct="0"/>
            <a:endParaRPr lang="pt-PT" sz="1400">
              <a:latin typeface="Calibri" pitchFamily="34" charset="0"/>
              <a:ea typeface="Calibri" pitchFamily="34" charset="0"/>
              <a:cs typeface="Times New Roman" pitchFamily="18" charset="0"/>
            </a:endParaRPr>
          </a:p>
          <a:p>
            <a:pPr eaLnBrk="0" hangingPunct="0"/>
            <a:endParaRPr lang="pt-PT" sz="1400">
              <a:ea typeface="Calibri" pitchFamily="34"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ângulo 1"/>
          <p:cNvSpPr>
            <a:spLocks noChangeArrowheads="1"/>
          </p:cNvSpPr>
          <p:nvPr/>
        </p:nvSpPr>
        <p:spPr bwMode="auto">
          <a:xfrm>
            <a:off x="323850" y="260350"/>
            <a:ext cx="8569325" cy="6556375"/>
          </a:xfrm>
          <a:prstGeom prst="rect">
            <a:avLst/>
          </a:prstGeom>
          <a:noFill/>
          <a:ln w="9525">
            <a:noFill/>
            <a:miter lim="800000"/>
            <a:headEnd/>
            <a:tailEnd/>
          </a:ln>
        </p:spPr>
        <p:txBody>
          <a:bodyPr>
            <a:spAutoFit/>
          </a:bodyPr>
          <a:lstStyle/>
          <a:p>
            <a:r>
              <a:rPr lang="pt-PT" sz="2000" b="1"/>
              <a:t>Conclusion</a:t>
            </a:r>
            <a:endParaRPr lang="pt-PT" sz="2000"/>
          </a:p>
          <a:p>
            <a:r>
              <a:rPr lang="pt-PT" sz="2000"/>
              <a:t>Roasting truly is one of the chocolate maker’s arts. It takes a fine flavor palate to be able to judge a roast and judge how the roasted cocoa bean will taste when it is turned into fine chocolate. An incredible number of flavor changes occur during the time the cocoa beans are roasted. Even after the chocolate is complete—even as the chocolate is “resting” and undergoing its final stages of flavor development—the flavors continue to change. The resting process continues oftentimes for several months. The chocolate maker who seeks for optimal flavor must not only think about the flavor of the bean as it is being roasted but must think about how the flavors will change as the chocolate is being made and how the chocolate will taste after it has rested. The flavors will be radically different, and new flavor profiles will often express themselves. Roasting is a bit of a secret art. There are no guidelines on how the best cocoa roasts are to be obtained. It must be learned through experience and through many tests and trials—many of which result in failure. However, this is the case with most all great artistic skills, and the cocoa bean roaster is truly an artist—an artist in flavor. The roaster is an artist who uses one of the world’s greatest sources of flavor and noblest of ingredients—the cocoa bean, also known as “the food of the gods.”</a:t>
            </a:r>
          </a:p>
          <a:p>
            <a:pPr eaLnBrk="0" hangingPunct="0"/>
            <a:endParaRPr lang="pt-PT" sz="2000">
              <a:latin typeface="Calibri" pitchFamily="34" charset="0"/>
              <a:ea typeface="Calibri" pitchFamily="34"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maria helena\Pictures\2011-03-21\023.jpg"/>
          <p:cNvPicPr>
            <a:picLocks noChangeAspect="1" noChangeArrowheads="1"/>
          </p:cNvPicPr>
          <p:nvPr/>
        </p:nvPicPr>
        <p:blipFill>
          <a:blip r:embed="rId2" cstate="print"/>
          <a:srcRect t="57350" r="8951"/>
          <a:stretch>
            <a:fillRect/>
          </a:stretch>
        </p:blipFill>
        <p:spPr bwMode="auto">
          <a:xfrm>
            <a:off x="1090613" y="1125538"/>
            <a:ext cx="7153275" cy="46069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Winnower FBR 81"/>
          <p:cNvPicPr>
            <a:picLocks noChangeAspect="1" noChangeArrowheads="1"/>
          </p:cNvPicPr>
          <p:nvPr/>
        </p:nvPicPr>
        <p:blipFill>
          <a:blip r:embed="rId2" cstate="print"/>
          <a:srcRect/>
          <a:stretch>
            <a:fillRect/>
          </a:stretch>
        </p:blipFill>
        <p:spPr bwMode="auto">
          <a:xfrm>
            <a:off x="2547938" y="923925"/>
            <a:ext cx="4048125" cy="5010150"/>
          </a:xfrm>
          <a:prstGeom prst="rect">
            <a:avLst/>
          </a:prstGeom>
          <a:noFill/>
          <a:ln w="9525">
            <a:noFill/>
            <a:miter lim="800000"/>
            <a:headEnd/>
            <a:tailEnd/>
          </a:ln>
        </p:spPr>
      </p:pic>
      <p:pic>
        <p:nvPicPr>
          <p:cNvPr id="21507" name="Picture 4" descr="Winnower FBR 81"/>
          <p:cNvPicPr>
            <a:picLocks noChangeAspect="1" noChangeArrowheads="1" noCrop="1"/>
          </p:cNvPicPr>
          <p:nvPr/>
        </p:nvPicPr>
        <p:blipFill>
          <a:blip r:embed="rId3" cstate="print"/>
          <a:srcRect/>
          <a:stretch>
            <a:fillRect/>
          </a:stretch>
        </p:blipFill>
        <p:spPr bwMode="auto">
          <a:xfrm>
            <a:off x="0" y="4365625"/>
            <a:ext cx="3995738" cy="216217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acaueiro-F"/>
          <p:cNvPicPr>
            <a:picLocks noChangeAspect="1" noChangeArrowheads="1"/>
          </p:cNvPicPr>
          <p:nvPr/>
        </p:nvPicPr>
        <p:blipFill>
          <a:blip r:embed="rId3" cstate="print"/>
          <a:srcRect/>
          <a:stretch>
            <a:fillRect/>
          </a:stretch>
        </p:blipFill>
        <p:spPr bwMode="auto">
          <a:xfrm>
            <a:off x="0" y="0"/>
            <a:ext cx="6248400" cy="6902450"/>
          </a:xfrm>
          <a:prstGeom prst="rect">
            <a:avLst/>
          </a:prstGeom>
          <a:noFill/>
          <a:ln w="9525">
            <a:noFill/>
            <a:miter lim="800000"/>
            <a:headEnd/>
            <a:tailEnd/>
          </a:ln>
        </p:spPr>
      </p:pic>
      <p:sp>
        <p:nvSpPr>
          <p:cNvPr id="24579" name="Rectangle 3"/>
          <p:cNvSpPr>
            <a:spLocks noChangeArrowheads="1"/>
          </p:cNvSpPr>
          <p:nvPr/>
        </p:nvSpPr>
        <p:spPr bwMode="auto">
          <a:xfrm>
            <a:off x="6300788" y="3429000"/>
            <a:ext cx="2843212" cy="1008063"/>
          </a:xfrm>
          <a:prstGeom prst="rect">
            <a:avLst/>
          </a:prstGeom>
          <a:solidFill>
            <a:srgbClr val="FFFFFF"/>
          </a:solidFill>
          <a:ln w="9525">
            <a:noFill/>
            <a:miter lim="800000"/>
            <a:headEnd/>
            <a:tailEnd/>
          </a:ln>
        </p:spPr>
        <p:txBody>
          <a:bodyPr/>
          <a:lstStyle/>
          <a:p>
            <a:pPr algn="ctr"/>
            <a:r>
              <a:rPr lang="pt-PT" sz="4000" b="1">
                <a:solidFill>
                  <a:schemeClr val="tx2"/>
                </a:solidFill>
              </a:rPr>
              <a:t>Cacaueiro</a:t>
            </a:r>
            <a:r>
              <a:rPr lang="pt-PT" sz="4400">
                <a:solidFill>
                  <a:schemeClr val="tx2"/>
                </a:solidFill>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p:cTn id="7" dur="1000" fill="hold"/>
                                        <p:tgtEl>
                                          <p:spTgt spid="24579"/>
                                        </p:tgtEl>
                                        <p:attrNameLst>
                                          <p:attrName>ppt_w</p:attrName>
                                        </p:attrNameLst>
                                      </p:cBhvr>
                                      <p:tavLst>
                                        <p:tav tm="0">
                                          <p:val>
                                            <p:fltVal val="0"/>
                                          </p:val>
                                        </p:tav>
                                        <p:tav tm="100000">
                                          <p:val>
                                            <p:strVal val="#ppt_w"/>
                                          </p:val>
                                        </p:tav>
                                      </p:tavLst>
                                    </p:anim>
                                    <p:anim calcmode="lin" valueType="num">
                                      <p:cBhvr>
                                        <p:cTn id="8" dur="1000" fill="hold"/>
                                        <p:tgtEl>
                                          <p:spTgt spid="24579"/>
                                        </p:tgtEl>
                                        <p:attrNameLst>
                                          <p:attrName>ppt_h</p:attrName>
                                        </p:attrNameLst>
                                      </p:cBhvr>
                                      <p:tavLst>
                                        <p:tav tm="0">
                                          <p:val>
                                            <p:fltVal val="0"/>
                                          </p:val>
                                        </p:tav>
                                        <p:tav tm="100000">
                                          <p:val>
                                            <p:strVal val="#ppt_h"/>
                                          </p:val>
                                        </p:tav>
                                      </p:tavLst>
                                    </p:anim>
                                    <p:anim calcmode="lin" valueType="num">
                                      <p:cBhvr>
                                        <p:cTn id="9" dur="1000" fill="hold"/>
                                        <p:tgtEl>
                                          <p:spTgt spid="245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57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maria helena\Pictures\2011-03-21\031.jpg"/>
          <p:cNvPicPr>
            <a:picLocks noChangeAspect="1" noChangeArrowheads="1"/>
          </p:cNvPicPr>
          <p:nvPr/>
        </p:nvPicPr>
        <p:blipFill>
          <a:blip r:embed="rId2" cstate="print"/>
          <a:srcRect/>
          <a:stretch>
            <a:fillRect/>
          </a:stretch>
        </p:blipFill>
        <p:spPr bwMode="auto">
          <a:xfrm>
            <a:off x="71438" y="404813"/>
            <a:ext cx="8677275" cy="630872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N-1671-enImg1 prensa van houlten 1828"/>
          <p:cNvPicPr>
            <a:picLocks noChangeAspect="1" noChangeArrowheads="1"/>
          </p:cNvPicPr>
          <p:nvPr/>
        </p:nvPicPr>
        <p:blipFill>
          <a:blip r:embed="rId2" cstate="print"/>
          <a:srcRect/>
          <a:stretch>
            <a:fillRect/>
          </a:stretch>
        </p:blipFill>
        <p:spPr bwMode="auto">
          <a:xfrm>
            <a:off x="5003800" y="1916113"/>
            <a:ext cx="2908300" cy="3708400"/>
          </a:xfrm>
          <a:prstGeom prst="rect">
            <a:avLst/>
          </a:prstGeom>
          <a:noFill/>
          <a:ln w="9525">
            <a:noFill/>
            <a:miter lim="800000"/>
            <a:headEnd/>
            <a:tailEnd/>
          </a:ln>
        </p:spPr>
      </p:pic>
      <p:pic>
        <p:nvPicPr>
          <p:cNvPr id="33795" name="Picture 3" descr="N-1671-enImg1 prensa van houlten"/>
          <p:cNvPicPr>
            <a:picLocks noChangeAspect="1" noChangeArrowheads="1"/>
          </p:cNvPicPr>
          <p:nvPr/>
        </p:nvPicPr>
        <p:blipFill>
          <a:blip r:embed="rId3" cstate="print"/>
          <a:srcRect/>
          <a:stretch>
            <a:fillRect/>
          </a:stretch>
        </p:blipFill>
        <p:spPr bwMode="auto">
          <a:xfrm>
            <a:off x="900113" y="1628775"/>
            <a:ext cx="3671887" cy="4649788"/>
          </a:xfrm>
          <a:prstGeom prst="rect">
            <a:avLst/>
          </a:prstGeom>
          <a:noFill/>
          <a:ln w="9525">
            <a:noFill/>
            <a:miter lim="800000"/>
            <a:headEnd/>
            <a:tailEnd/>
          </a:ln>
        </p:spPr>
      </p:pic>
      <p:sp>
        <p:nvSpPr>
          <p:cNvPr id="33796" name="CaixaDeTexto 3"/>
          <p:cNvSpPr txBox="1">
            <a:spLocks noChangeArrowheads="1"/>
          </p:cNvSpPr>
          <p:nvPr/>
        </p:nvSpPr>
        <p:spPr bwMode="auto">
          <a:xfrm>
            <a:off x="4500563" y="549275"/>
            <a:ext cx="3175000" cy="460375"/>
          </a:xfrm>
          <a:prstGeom prst="rect">
            <a:avLst/>
          </a:prstGeom>
          <a:noFill/>
          <a:ln w="9525">
            <a:noFill/>
            <a:miter lim="800000"/>
            <a:headEnd/>
            <a:tailEnd/>
          </a:ln>
        </p:spPr>
        <p:txBody>
          <a:bodyPr wrap="none">
            <a:spAutoFit/>
          </a:bodyPr>
          <a:lstStyle/>
          <a:p>
            <a:r>
              <a:rPr lang="pt-PT"/>
              <a:t>Prensa de Van Holten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pressing"/>
          <p:cNvPicPr>
            <a:picLocks noChangeAspect="1" noChangeArrowheads="1"/>
          </p:cNvPicPr>
          <p:nvPr/>
        </p:nvPicPr>
        <p:blipFill>
          <a:blip r:embed="rId2" cstate="print"/>
          <a:srcRect/>
          <a:stretch>
            <a:fillRect/>
          </a:stretch>
        </p:blipFill>
        <p:spPr bwMode="auto">
          <a:xfrm>
            <a:off x="954088" y="1001713"/>
            <a:ext cx="3617912" cy="2571750"/>
          </a:xfrm>
          <a:prstGeom prst="rect">
            <a:avLst/>
          </a:prstGeom>
          <a:noFill/>
          <a:ln w="9525">
            <a:noFill/>
            <a:miter lim="800000"/>
            <a:headEnd/>
            <a:tailEnd/>
          </a:ln>
        </p:spPr>
      </p:pic>
      <p:pic>
        <p:nvPicPr>
          <p:cNvPr id="34820" name="Picture 6" descr="cocoabutter"/>
          <p:cNvPicPr>
            <a:picLocks noChangeAspect="1" noChangeArrowheads="1"/>
          </p:cNvPicPr>
          <p:nvPr/>
        </p:nvPicPr>
        <p:blipFill>
          <a:blip r:embed="rId3" cstate="print"/>
          <a:srcRect/>
          <a:stretch>
            <a:fillRect/>
          </a:stretch>
        </p:blipFill>
        <p:spPr bwMode="auto">
          <a:xfrm>
            <a:off x="611188" y="3933825"/>
            <a:ext cx="4192587" cy="2536825"/>
          </a:xfrm>
          <a:prstGeom prst="rect">
            <a:avLst/>
          </a:prstGeom>
          <a:noFill/>
          <a:ln w="9525">
            <a:noFill/>
            <a:miter lim="800000"/>
            <a:headEnd/>
            <a:tailEnd/>
          </a:ln>
        </p:spPr>
      </p:pic>
      <p:pic>
        <p:nvPicPr>
          <p:cNvPr id="34821" name="Picture 7" descr="hydraulic_press"/>
          <p:cNvPicPr>
            <a:picLocks noChangeAspect="1" noChangeArrowheads="1"/>
          </p:cNvPicPr>
          <p:nvPr/>
        </p:nvPicPr>
        <p:blipFill>
          <a:blip r:embed="rId4" cstate="print"/>
          <a:srcRect/>
          <a:stretch>
            <a:fillRect/>
          </a:stretch>
        </p:blipFill>
        <p:spPr bwMode="auto">
          <a:xfrm>
            <a:off x="5364163" y="3648075"/>
            <a:ext cx="2997200" cy="2978150"/>
          </a:xfrm>
          <a:prstGeom prst="rect">
            <a:avLst/>
          </a:prstGeom>
          <a:noFill/>
          <a:ln w="9525">
            <a:noFill/>
            <a:miter lim="800000"/>
            <a:headEnd/>
            <a:tailEnd/>
          </a:ln>
        </p:spPr>
      </p:pic>
      <p:sp>
        <p:nvSpPr>
          <p:cNvPr id="34822" name="CaixaDeTexto 5"/>
          <p:cNvSpPr txBox="1">
            <a:spLocks noChangeArrowheads="1"/>
          </p:cNvSpPr>
          <p:nvPr/>
        </p:nvSpPr>
        <p:spPr bwMode="auto">
          <a:xfrm>
            <a:off x="4572000" y="260350"/>
            <a:ext cx="3095625" cy="461963"/>
          </a:xfrm>
          <a:prstGeom prst="rect">
            <a:avLst/>
          </a:prstGeom>
          <a:noFill/>
          <a:ln w="9525">
            <a:noFill/>
            <a:miter lim="800000"/>
            <a:headEnd/>
            <a:tailEnd/>
          </a:ln>
        </p:spPr>
        <p:txBody>
          <a:bodyPr wrap="none">
            <a:spAutoFit/>
          </a:bodyPr>
          <a:lstStyle/>
          <a:p>
            <a:r>
              <a:rPr lang="pt-PT"/>
              <a:t>Prensa de espressão</a:t>
            </a:r>
          </a:p>
        </p:txBody>
      </p:sp>
      <p:pic>
        <p:nvPicPr>
          <p:cNvPr id="2" name="Imagem 1">
            <a:extLst>
              <a:ext uri="{FF2B5EF4-FFF2-40B4-BE49-F238E27FC236}">
                <a16:creationId xmlns:a16="http://schemas.microsoft.com/office/drawing/2014/main" id="{48D97A63-A474-D16B-4EF5-A4D1D283F723}"/>
              </a:ext>
            </a:extLst>
          </p:cNvPr>
          <p:cNvPicPr>
            <a:picLocks noChangeAspect="1"/>
          </p:cNvPicPr>
          <p:nvPr/>
        </p:nvPicPr>
        <p:blipFill>
          <a:blip r:embed="rId5"/>
          <a:stretch>
            <a:fillRect/>
          </a:stretch>
        </p:blipFill>
        <p:spPr>
          <a:xfrm>
            <a:off x="5125252" y="1124744"/>
            <a:ext cx="3475021" cy="147536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N-1633-enImg1"/>
          <p:cNvPicPr>
            <a:picLocks noChangeAspect="1" noChangeArrowheads="1"/>
          </p:cNvPicPr>
          <p:nvPr/>
        </p:nvPicPr>
        <p:blipFill>
          <a:blip r:embed="rId2" cstate="print"/>
          <a:srcRect/>
          <a:stretch>
            <a:fillRect/>
          </a:stretch>
        </p:blipFill>
        <p:spPr bwMode="auto">
          <a:xfrm>
            <a:off x="5364163" y="260350"/>
            <a:ext cx="3621087" cy="3605213"/>
          </a:xfrm>
          <a:prstGeom prst="rect">
            <a:avLst/>
          </a:prstGeom>
          <a:noFill/>
          <a:ln w="9525">
            <a:noFill/>
            <a:miter lim="800000"/>
            <a:headEnd/>
            <a:tailEnd/>
          </a:ln>
        </p:spPr>
      </p:pic>
      <p:pic>
        <p:nvPicPr>
          <p:cNvPr id="35843" name="Picture 5" descr="plano0i"/>
          <p:cNvPicPr>
            <a:picLocks noChangeAspect="1" noChangeArrowheads="1"/>
          </p:cNvPicPr>
          <p:nvPr/>
        </p:nvPicPr>
        <p:blipFill>
          <a:blip r:embed="rId3" cstate="print"/>
          <a:srcRect/>
          <a:stretch>
            <a:fillRect/>
          </a:stretch>
        </p:blipFill>
        <p:spPr bwMode="auto">
          <a:xfrm>
            <a:off x="395288" y="188913"/>
            <a:ext cx="4924425" cy="4086225"/>
          </a:xfrm>
          <a:prstGeom prst="rect">
            <a:avLst/>
          </a:prstGeom>
          <a:noFill/>
          <a:ln w="9525">
            <a:noFill/>
            <a:miter lim="800000"/>
            <a:headEnd/>
            <a:tailEnd/>
          </a:ln>
        </p:spPr>
      </p:pic>
      <p:pic>
        <p:nvPicPr>
          <p:cNvPr id="202759" name="Picture 7" descr="manteiga cacau"/>
          <p:cNvPicPr>
            <a:picLocks noChangeAspect="1" noChangeArrowheads="1"/>
          </p:cNvPicPr>
          <p:nvPr/>
        </p:nvPicPr>
        <p:blipFill>
          <a:blip r:embed="rId4" cstate="print"/>
          <a:srcRect/>
          <a:stretch>
            <a:fillRect/>
          </a:stretch>
        </p:blipFill>
        <p:spPr bwMode="auto">
          <a:xfrm>
            <a:off x="684213" y="4292600"/>
            <a:ext cx="3384550" cy="2424113"/>
          </a:xfrm>
          <a:prstGeom prst="rect">
            <a:avLst/>
          </a:prstGeom>
          <a:noFill/>
          <a:ln w="9525">
            <a:noFill/>
            <a:miter lim="800000"/>
            <a:headEnd/>
            <a:tailEnd/>
          </a:ln>
        </p:spPr>
      </p:pic>
      <p:pic>
        <p:nvPicPr>
          <p:cNvPr id="202760" name="Picture 8" descr="cocoapowder"/>
          <p:cNvPicPr>
            <a:picLocks noChangeAspect="1" noChangeArrowheads="1"/>
          </p:cNvPicPr>
          <p:nvPr/>
        </p:nvPicPr>
        <p:blipFill>
          <a:blip r:embed="rId5" cstate="print"/>
          <a:srcRect/>
          <a:stretch>
            <a:fillRect/>
          </a:stretch>
        </p:blipFill>
        <p:spPr bwMode="auto">
          <a:xfrm>
            <a:off x="5435600" y="4149725"/>
            <a:ext cx="3168650" cy="2557463"/>
          </a:xfrm>
          <a:prstGeom prst="rect">
            <a:avLst/>
          </a:prstGeom>
          <a:noFill/>
          <a:ln w="9525">
            <a:noFill/>
            <a:miter lim="800000"/>
            <a:headEnd/>
            <a:tailEnd/>
          </a:ln>
        </p:spPr>
      </p:pic>
      <p:sp>
        <p:nvSpPr>
          <p:cNvPr id="35846" name="AutoShape 9"/>
          <p:cNvSpPr>
            <a:spLocks noChangeArrowheads="1"/>
          </p:cNvSpPr>
          <p:nvPr/>
        </p:nvSpPr>
        <p:spPr bwMode="auto">
          <a:xfrm rot="-2043759">
            <a:off x="4802188" y="4294188"/>
            <a:ext cx="373062" cy="863600"/>
          </a:xfrm>
          <a:prstGeom prst="curvedRightArrow">
            <a:avLst>
              <a:gd name="adj1" fmla="val 46298"/>
              <a:gd name="adj2" fmla="val 92596"/>
              <a:gd name="adj3" fmla="val 33333"/>
            </a:avLst>
          </a:prstGeom>
          <a:solidFill>
            <a:srgbClr val="FF0000"/>
          </a:solidFill>
          <a:ln w="9525">
            <a:solidFill>
              <a:schemeClr val="tx1"/>
            </a:solidFill>
            <a:miter lim="800000"/>
            <a:headEnd/>
            <a:tailEnd/>
          </a:ln>
        </p:spPr>
        <p:txBody>
          <a:bodyPr wrap="none" anchor="ctr"/>
          <a:lstStyle/>
          <a:p>
            <a:endParaRPr lang="pt-PT"/>
          </a:p>
        </p:txBody>
      </p:sp>
      <p:sp>
        <p:nvSpPr>
          <p:cNvPr id="35847" name="AutoShape 11"/>
          <p:cNvSpPr>
            <a:spLocks noChangeArrowheads="1"/>
          </p:cNvSpPr>
          <p:nvPr/>
        </p:nvSpPr>
        <p:spPr bwMode="auto">
          <a:xfrm>
            <a:off x="2771775" y="3716338"/>
            <a:ext cx="144463" cy="433387"/>
          </a:xfrm>
          <a:prstGeom prst="downArrow">
            <a:avLst>
              <a:gd name="adj1" fmla="val 50000"/>
              <a:gd name="adj2" fmla="val 75000"/>
            </a:avLst>
          </a:prstGeom>
          <a:solidFill>
            <a:srgbClr val="FF0000"/>
          </a:solidFill>
          <a:ln w="9525">
            <a:solidFill>
              <a:schemeClr val="tx1"/>
            </a:solidFill>
            <a:miter lim="800000"/>
            <a:headEnd/>
            <a:tailEnd/>
          </a:ln>
        </p:spPr>
        <p:txBody>
          <a:bodyPr vert="eaVert" wrap="none" anchor="ctr"/>
          <a:lstStyle/>
          <a:p>
            <a:endParaRPr lang="pt-PT"/>
          </a:p>
        </p:txBody>
      </p:sp>
      <p:sp>
        <p:nvSpPr>
          <p:cNvPr id="35848" name="AutoShape 13"/>
          <p:cNvSpPr>
            <a:spLocks noChangeArrowheads="1"/>
          </p:cNvSpPr>
          <p:nvPr/>
        </p:nvSpPr>
        <p:spPr bwMode="auto">
          <a:xfrm rot="1857066">
            <a:off x="4787900" y="2349500"/>
            <a:ext cx="1081088" cy="373063"/>
          </a:xfrm>
          <a:prstGeom prst="curvedUpArrow">
            <a:avLst>
              <a:gd name="adj1" fmla="val 57957"/>
              <a:gd name="adj2" fmla="val 115915"/>
              <a:gd name="adj3" fmla="val 33333"/>
            </a:avLst>
          </a:prstGeom>
          <a:solidFill>
            <a:srgbClr val="FF0000"/>
          </a:solidFill>
          <a:ln w="9525">
            <a:solidFill>
              <a:schemeClr val="tx1"/>
            </a:solidFill>
            <a:miter lim="800000"/>
            <a:headEnd/>
            <a:tailEnd/>
          </a:ln>
        </p:spPr>
        <p:txBody>
          <a:bodyPr wrap="none" anchor="ctr"/>
          <a:lstStyle/>
          <a:p>
            <a:endParaRPr lang="pt-P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2759"/>
                                        </p:tgtEl>
                                        <p:attrNameLst>
                                          <p:attrName>style.visibility</p:attrName>
                                        </p:attrNameLst>
                                      </p:cBhvr>
                                      <p:to>
                                        <p:strVal val="visible"/>
                                      </p:to>
                                    </p:set>
                                    <p:anim calcmode="lin" valueType="num">
                                      <p:cBhvr additive="base">
                                        <p:cTn id="7" dur="500" fill="hold"/>
                                        <p:tgtEl>
                                          <p:spTgt spid="202759"/>
                                        </p:tgtEl>
                                        <p:attrNameLst>
                                          <p:attrName>ppt_x</p:attrName>
                                        </p:attrNameLst>
                                      </p:cBhvr>
                                      <p:tavLst>
                                        <p:tav tm="0">
                                          <p:val>
                                            <p:strVal val="1+#ppt_w/2"/>
                                          </p:val>
                                        </p:tav>
                                        <p:tav tm="100000">
                                          <p:val>
                                            <p:strVal val="#ppt_x"/>
                                          </p:val>
                                        </p:tav>
                                      </p:tavLst>
                                    </p:anim>
                                    <p:anim calcmode="lin" valueType="num">
                                      <p:cBhvr additive="base">
                                        <p:cTn id="8" dur="500" fill="hold"/>
                                        <p:tgtEl>
                                          <p:spTgt spid="2027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02760"/>
                                        </p:tgtEl>
                                        <p:attrNameLst>
                                          <p:attrName>style.visibility</p:attrName>
                                        </p:attrNameLst>
                                      </p:cBhvr>
                                      <p:to>
                                        <p:strVal val="visible"/>
                                      </p:to>
                                    </p:set>
                                    <p:animEffect transition="in" filter="box(in)">
                                      <p:cBhvr>
                                        <p:cTn id="13" dur="500"/>
                                        <p:tgtEl>
                                          <p:spTgt spid="202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cocoa_powder"/>
          <p:cNvPicPr>
            <a:picLocks noChangeAspect="1" noChangeArrowheads="1"/>
          </p:cNvPicPr>
          <p:nvPr/>
        </p:nvPicPr>
        <p:blipFill>
          <a:blip r:embed="rId3" cstate="print"/>
          <a:srcRect/>
          <a:stretch>
            <a:fillRect/>
          </a:stretch>
        </p:blipFill>
        <p:spPr bwMode="auto">
          <a:xfrm>
            <a:off x="1114425" y="2492375"/>
            <a:ext cx="6915150" cy="1574800"/>
          </a:xfrm>
          <a:prstGeom prst="rect">
            <a:avLst/>
          </a:prstGeom>
          <a:noFill/>
          <a:ln w="9525">
            <a:noFill/>
            <a:miter lim="800000"/>
            <a:headEnd/>
            <a:tailEnd/>
          </a:ln>
        </p:spPr>
      </p:pic>
      <p:sp>
        <p:nvSpPr>
          <p:cNvPr id="36867" name="Rectangle 6"/>
          <p:cNvSpPr>
            <a:spLocks noChangeArrowheads="1"/>
          </p:cNvSpPr>
          <p:nvPr/>
        </p:nvSpPr>
        <p:spPr bwMode="auto">
          <a:xfrm>
            <a:off x="1420813" y="4149725"/>
            <a:ext cx="6300787" cy="581025"/>
          </a:xfrm>
          <a:prstGeom prst="rect">
            <a:avLst/>
          </a:prstGeom>
          <a:noFill/>
          <a:ln w="9525">
            <a:noFill/>
            <a:miter lim="800000"/>
            <a:headEnd/>
            <a:tailEnd/>
          </a:ln>
        </p:spPr>
        <p:txBody>
          <a:bodyPr anchor="ctr">
            <a:spAutoFit/>
          </a:bodyPr>
          <a:lstStyle/>
          <a:p>
            <a:r>
              <a:rPr lang="pt-PT" sz="1600" b="1" i="1">
                <a:latin typeface="Times New Roman" pitchFamily="18" charset="0"/>
              </a:rPr>
              <a:t>Dagoba organic, Scharffen-Berger, and Valrhona (dutch-processed) cocoa powders.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maria helena\Pictures\2011-03-21\028.jpg"/>
          <p:cNvPicPr>
            <a:picLocks noChangeAspect="1" noChangeArrowheads="1"/>
          </p:cNvPicPr>
          <p:nvPr/>
        </p:nvPicPr>
        <p:blipFill>
          <a:blip r:embed="rId2" cstate="print"/>
          <a:srcRect/>
          <a:stretch>
            <a:fillRect/>
          </a:stretch>
        </p:blipFill>
        <p:spPr bwMode="auto">
          <a:xfrm>
            <a:off x="2078038" y="0"/>
            <a:ext cx="4987925"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8" descr="plno01i"/>
          <p:cNvPicPr>
            <a:picLocks noChangeAspect="1" noChangeArrowheads="1"/>
          </p:cNvPicPr>
          <p:nvPr/>
        </p:nvPicPr>
        <p:blipFill>
          <a:blip r:embed="rId2" cstate="print"/>
          <a:srcRect/>
          <a:stretch>
            <a:fillRect/>
          </a:stretch>
        </p:blipFill>
        <p:spPr bwMode="auto">
          <a:xfrm>
            <a:off x="179388" y="188913"/>
            <a:ext cx="6086475" cy="6453187"/>
          </a:xfrm>
          <a:prstGeom prst="rect">
            <a:avLst/>
          </a:prstGeom>
          <a:solidFill>
            <a:srgbClr val="FFFFFF">
              <a:alpha val="0"/>
            </a:srgbClr>
          </a:solidFill>
          <a:ln w="9525">
            <a:noFill/>
            <a:miter lim="800000"/>
            <a:headEnd/>
            <a:tailEnd/>
          </a:ln>
        </p:spPr>
      </p:pic>
      <p:pic>
        <p:nvPicPr>
          <p:cNvPr id="38915" name="Picture 7" descr="manteigap"/>
          <p:cNvPicPr>
            <a:picLocks noChangeAspect="1" noChangeArrowheads="1"/>
          </p:cNvPicPr>
          <p:nvPr/>
        </p:nvPicPr>
        <p:blipFill>
          <a:blip r:embed="rId3" cstate="print"/>
          <a:srcRect/>
          <a:stretch>
            <a:fillRect/>
          </a:stretch>
        </p:blipFill>
        <p:spPr bwMode="auto">
          <a:xfrm>
            <a:off x="5076825" y="1412875"/>
            <a:ext cx="3671888" cy="212407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1095375" y="623888"/>
            <a:ext cx="6953250" cy="5610225"/>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Grp="1" noChangeAspect="1" noChangeArrowheads="1"/>
          </p:cNvPicPr>
          <p:nvPr>
            <p:ph sz="half" idx="1"/>
          </p:nvPr>
        </p:nvPicPr>
        <p:blipFill>
          <a:blip r:embed="rId2" cstate="print"/>
          <a:srcRect/>
          <a:stretch>
            <a:fillRect/>
          </a:stretch>
        </p:blipFill>
        <p:spPr>
          <a:xfrm>
            <a:off x="611188" y="476250"/>
            <a:ext cx="4105275" cy="3727450"/>
          </a:xfrm>
          <a:noFill/>
        </p:spPr>
      </p:pic>
      <p:pic>
        <p:nvPicPr>
          <p:cNvPr id="40963" name="Picture 6"/>
          <p:cNvPicPr>
            <a:picLocks noGrp="1" noChangeAspect="1" noChangeArrowheads="1"/>
          </p:cNvPicPr>
          <p:nvPr>
            <p:ph sz="quarter" idx="2"/>
          </p:nvPr>
        </p:nvPicPr>
        <p:blipFill>
          <a:blip r:embed="rId3" cstate="print"/>
          <a:srcRect/>
          <a:stretch>
            <a:fillRect/>
          </a:stretch>
        </p:blipFill>
        <p:spPr>
          <a:xfrm>
            <a:off x="4140200" y="981075"/>
            <a:ext cx="4289425" cy="2801938"/>
          </a:xfrm>
          <a:noFill/>
        </p:spPr>
      </p:pic>
      <p:pic>
        <p:nvPicPr>
          <p:cNvPr id="40964" name="Picture 9"/>
          <p:cNvPicPr>
            <a:picLocks noGrp="1" noChangeAspect="1" noChangeArrowheads="1"/>
          </p:cNvPicPr>
          <p:nvPr>
            <p:ph sz="quarter" idx="3"/>
          </p:nvPr>
        </p:nvPicPr>
        <p:blipFill>
          <a:blip r:embed="rId4" cstate="print"/>
          <a:srcRect/>
          <a:stretch>
            <a:fillRect/>
          </a:stretch>
        </p:blipFill>
        <p:spPr>
          <a:xfrm>
            <a:off x="4572000" y="3643313"/>
            <a:ext cx="3960813" cy="2924175"/>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1619250" y="1527175"/>
            <a:ext cx="6049963" cy="47752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547813" y="1412875"/>
          <a:ext cx="2024062" cy="4064000"/>
        </p:xfrm>
        <a:graphic>
          <a:graphicData uri="http://schemas.openxmlformats.org/presentationml/2006/ole">
            <mc:AlternateContent xmlns:mc="http://schemas.openxmlformats.org/markup-compatibility/2006">
              <mc:Choice xmlns:v="urn:schemas-microsoft-com:vml" Requires="v">
                <p:oleObj name="Imagem de mapa de bits" r:id="rId3" imgW="5742857" imgH="11533333" progId="PBrush">
                  <p:embed/>
                </p:oleObj>
              </mc:Choice>
              <mc:Fallback>
                <p:oleObj name="Imagem de mapa de bits" r:id="rId3" imgW="5742857" imgH="11533333" progId="PBrush">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412875"/>
                        <a:ext cx="2024062"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Rectangle 3"/>
          <p:cNvSpPr>
            <a:spLocks noChangeArrowheads="1"/>
          </p:cNvSpPr>
          <p:nvPr/>
        </p:nvSpPr>
        <p:spPr bwMode="auto">
          <a:xfrm>
            <a:off x="0" y="2774950"/>
            <a:ext cx="9144000" cy="0"/>
          </a:xfrm>
          <a:prstGeom prst="rect">
            <a:avLst/>
          </a:prstGeom>
          <a:noFill/>
          <a:ln w="9525">
            <a:noFill/>
            <a:miter lim="800000"/>
            <a:headEnd/>
            <a:tailEnd/>
          </a:ln>
        </p:spPr>
        <p:txBody>
          <a:bodyPr>
            <a:spAutoFit/>
          </a:bodyPr>
          <a:lstStyle/>
          <a:p>
            <a:endParaRPr lang="pt-PT"/>
          </a:p>
        </p:txBody>
      </p:sp>
      <p:sp>
        <p:nvSpPr>
          <p:cNvPr id="1029" name="Rectangle 4"/>
          <p:cNvSpPr>
            <a:spLocks noChangeArrowheads="1"/>
          </p:cNvSpPr>
          <p:nvPr/>
        </p:nvSpPr>
        <p:spPr bwMode="auto">
          <a:xfrm>
            <a:off x="457200" y="228600"/>
            <a:ext cx="6629400" cy="1308100"/>
          </a:xfrm>
          <a:prstGeom prst="rect">
            <a:avLst/>
          </a:prstGeom>
          <a:noFill/>
          <a:ln w="9525">
            <a:noFill/>
            <a:miter lim="800000"/>
            <a:headEnd/>
            <a:tailEnd/>
          </a:ln>
        </p:spPr>
        <p:txBody>
          <a:bodyPr anchor="ctr"/>
          <a:lstStyle/>
          <a:p>
            <a:endParaRPr lang="pt-PT" sz="1400">
              <a:latin typeface="Times New Roman" pitchFamily="18" charset="0"/>
            </a:endParaRPr>
          </a:p>
          <a:p>
            <a:pPr eaLnBrk="0" hangingPunct="0"/>
            <a:r>
              <a:rPr lang="pt-PT" b="1"/>
              <a:t>1753 • Classificação científica</a:t>
            </a:r>
            <a:r>
              <a:rPr lang="pt-PT" sz="1400">
                <a:latin typeface="Times New Roman" pitchFamily="18" charset="0"/>
              </a:rPr>
              <a:t> </a:t>
            </a:r>
            <a:br>
              <a:rPr lang="pt-PT" sz="1400">
                <a:latin typeface="Times New Roman" pitchFamily="18" charset="0"/>
              </a:rPr>
            </a:br>
            <a:endParaRPr lang="pt-PT" sz="1400">
              <a:latin typeface="Times New Roman" pitchFamily="18" charset="0"/>
            </a:endParaRPr>
          </a:p>
          <a:p>
            <a:pPr eaLnBrk="0" hangingPunct="0"/>
            <a:r>
              <a:rPr lang="pt-PT" sz="2000">
                <a:latin typeface="Times New Roman" pitchFamily="18" charset="0"/>
              </a:rPr>
              <a:t>Carolus Lineus: </a:t>
            </a:r>
            <a:r>
              <a:rPr lang="pt-PT" sz="2000" i="1">
                <a:latin typeface="Times New Roman" pitchFamily="18" charset="0"/>
              </a:rPr>
              <a:t>Theobroma cacao</a:t>
            </a:r>
            <a:r>
              <a:rPr lang="pt-PT">
                <a:latin typeface="Times New Roman" pitchFamily="18" charset="0"/>
              </a:rPr>
              <a:t> </a:t>
            </a:r>
          </a:p>
          <a:p>
            <a:pPr eaLnBrk="0" hangingPunct="0"/>
            <a:endParaRPr lang="pt-PT">
              <a:latin typeface="Times New Roman" pitchFamily="18" charset="0"/>
            </a:endParaRPr>
          </a:p>
        </p:txBody>
      </p:sp>
      <p:sp>
        <p:nvSpPr>
          <p:cNvPr id="1030" name="Text Box 6"/>
          <p:cNvSpPr txBox="1">
            <a:spLocks noChangeArrowheads="1"/>
          </p:cNvSpPr>
          <p:nvPr/>
        </p:nvSpPr>
        <p:spPr bwMode="auto">
          <a:xfrm>
            <a:off x="1835150" y="5661025"/>
            <a:ext cx="1417638" cy="304800"/>
          </a:xfrm>
          <a:prstGeom prst="rect">
            <a:avLst/>
          </a:prstGeom>
          <a:noFill/>
          <a:ln w="9525">
            <a:noFill/>
            <a:miter lim="800000"/>
            <a:headEnd/>
            <a:tailEnd/>
          </a:ln>
        </p:spPr>
        <p:txBody>
          <a:bodyPr wrap="none">
            <a:spAutoFit/>
          </a:bodyPr>
          <a:lstStyle/>
          <a:p>
            <a:r>
              <a:rPr lang="pt-PT" sz="1400"/>
              <a:t>Início séc. XVIII</a:t>
            </a:r>
          </a:p>
        </p:txBody>
      </p:sp>
      <p:graphicFrame>
        <p:nvGraphicFramePr>
          <p:cNvPr id="15367" name="Object 7"/>
          <p:cNvGraphicFramePr>
            <a:graphicFrameLocks noChangeAspect="1"/>
          </p:cNvGraphicFramePr>
          <p:nvPr/>
        </p:nvGraphicFramePr>
        <p:xfrm>
          <a:off x="5651500" y="1412875"/>
          <a:ext cx="2268538" cy="4191000"/>
        </p:xfrm>
        <a:graphic>
          <a:graphicData uri="http://schemas.openxmlformats.org/presentationml/2006/ole">
            <mc:AlternateContent xmlns:mc="http://schemas.openxmlformats.org/markup-compatibility/2006">
              <mc:Choice xmlns:v="urn:schemas-microsoft-com:vml" Requires="v">
                <p:oleObj name="Fotografia do Photo Editor" r:id="rId5" imgW="1190476" imgH="2200582" progId="">
                  <p:embed/>
                </p:oleObj>
              </mc:Choice>
              <mc:Fallback>
                <p:oleObj name="Fotografia do Photo Editor" r:id="rId5" imgW="1190476" imgH="2200582" progId="">
                  <p:embed/>
                  <p:pic>
                    <p:nvPicPr>
                      <p:cNvPr id="1536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1412875"/>
                        <a:ext cx="226853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8" name="Text Box 8"/>
          <p:cNvSpPr txBox="1">
            <a:spLocks noChangeArrowheads="1"/>
          </p:cNvSpPr>
          <p:nvPr/>
        </p:nvSpPr>
        <p:spPr bwMode="auto">
          <a:xfrm>
            <a:off x="6156325" y="5734050"/>
            <a:ext cx="717550" cy="304800"/>
          </a:xfrm>
          <a:prstGeom prst="rect">
            <a:avLst/>
          </a:prstGeom>
          <a:noFill/>
          <a:ln w="9525">
            <a:noFill/>
            <a:miter lim="800000"/>
            <a:headEnd/>
            <a:tailEnd/>
          </a:ln>
        </p:spPr>
        <p:txBody>
          <a:bodyPr wrap="none">
            <a:spAutoFit/>
          </a:bodyPr>
          <a:lstStyle/>
          <a:p>
            <a:r>
              <a:rPr lang="pt-PT" sz="1400">
                <a:latin typeface="Times New Roman" pitchFamily="18" charset="0"/>
              </a:rPr>
              <a:t>Séc. IX</a:t>
            </a:r>
          </a:p>
        </p:txBody>
      </p:sp>
      <p:sp>
        <p:nvSpPr>
          <p:cNvPr id="15369" name="AutoShape 9"/>
          <p:cNvSpPr>
            <a:spLocks noChangeArrowheads="1"/>
          </p:cNvSpPr>
          <p:nvPr/>
        </p:nvSpPr>
        <p:spPr bwMode="auto">
          <a:xfrm>
            <a:off x="5292725" y="0"/>
            <a:ext cx="3168650" cy="1511300"/>
          </a:xfrm>
          <a:prstGeom prst="cloudCallout">
            <a:avLst>
              <a:gd name="adj1" fmla="val -84218"/>
              <a:gd name="adj2" fmla="val 28255"/>
            </a:avLst>
          </a:prstGeom>
          <a:solidFill>
            <a:schemeClr val="accent1"/>
          </a:solidFill>
          <a:ln w="9525">
            <a:solidFill>
              <a:schemeClr val="tx1"/>
            </a:solidFill>
            <a:round/>
            <a:headEnd/>
            <a:tailEnd/>
          </a:ln>
        </p:spPr>
        <p:txBody>
          <a:bodyPr/>
          <a:lstStyle/>
          <a:p>
            <a:pPr algn="ctr"/>
            <a:r>
              <a:rPr lang="pt-PT" b="1" i="1"/>
              <a:t>Alimento dos deuses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additive="base">
                                        <p:cTn id="7" dur="500" fill="hold"/>
                                        <p:tgtEl>
                                          <p:spTgt spid="15367"/>
                                        </p:tgtEl>
                                        <p:attrNameLst>
                                          <p:attrName>ppt_x</p:attrName>
                                        </p:attrNameLst>
                                      </p:cBhvr>
                                      <p:tavLst>
                                        <p:tav tm="0">
                                          <p:val>
                                            <p:strVal val="0-#ppt_w/2"/>
                                          </p:val>
                                        </p:tav>
                                        <p:tav tm="100000">
                                          <p:val>
                                            <p:strVal val="#ppt_x"/>
                                          </p:val>
                                        </p:tav>
                                      </p:tavLst>
                                    </p:anim>
                                    <p:anim calcmode="lin" valueType="num">
                                      <p:cBhvr additive="base">
                                        <p:cTn id="8" dur="500" fill="hold"/>
                                        <p:tgtEl>
                                          <p:spTgt spid="1536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additive="base">
                                        <p:cTn id="13" dur="500" fill="hold"/>
                                        <p:tgtEl>
                                          <p:spTgt spid="15368"/>
                                        </p:tgtEl>
                                        <p:attrNameLst>
                                          <p:attrName>ppt_x</p:attrName>
                                        </p:attrNameLst>
                                      </p:cBhvr>
                                      <p:tavLst>
                                        <p:tav tm="0">
                                          <p:val>
                                            <p:strVal val="0-#ppt_w/2"/>
                                          </p:val>
                                        </p:tav>
                                        <p:tav tm="100000">
                                          <p:val>
                                            <p:strVal val="#ppt_x"/>
                                          </p:val>
                                        </p:tav>
                                      </p:tavLst>
                                    </p:anim>
                                    <p:anim calcmode="lin" valueType="num">
                                      <p:cBhvr additive="base">
                                        <p:cTn id="14" dur="500" fill="hold"/>
                                        <p:tgtEl>
                                          <p:spTgt spid="1536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5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utoUpdateAnimBg="0"/>
      <p:bldP spid="1536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2" cstate="print"/>
          <a:srcRect/>
          <a:stretch>
            <a:fillRect/>
          </a:stretch>
        </p:blipFill>
        <p:spPr bwMode="auto">
          <a:xfrm>
            <a:off x="0" y="-26988"/>
            <a:ext cx="9144000" cy="6911976"/>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0" y="9525"/>
            <a:ext cx="9144000" cy="683895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0" y="-1588"/>
            <a:ext cx="9144000" cy="6861176"/>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0" y="3175"/>
            <a:ext cx="9144000" cy="685165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0" y="-11113"/>
            <a:ext cx="9144000" cy="6880226"/>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7938"/>
            <a:ext cx="9144000" cy="6873876"/>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0" y="11113"/>
            <a:ext cx="9144000" cy="683577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0" y="1588"/>
            <a:ext cx="9144000" cy="6854825"/>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6513" y="303213"/>
            <a:ext cx="9217026" cy="628650"/>
          </a:xfrm>
          <a:prstGeom prst="rect">
            <a:avLst/>
          </a:prstGeom>
          <a:noFill/>
          <a:ln w="9525">
            <a:noFill/>
            <a:miter lim="800000"/>
            <a:headEnd/>
            <a:tailEnd/>
          </a:ln>
        </p:spPr>
        <p:txBody>
          <a:bodyPr>
            <a:spAutoFit/>
          </a:bodyPr>
          <a:lstStyle/>
          <a:p>
            <a:pPr algn="ctr">
              <a:lnSpc>
                <a:spcPct val="80000"/>
              </a:lnSpc>
            </a:pPr>
            <a:r>
              <a:rPr lang="en-US" sz="4400" u="sng">
                <a:solidFill>
                  <a:srgbClr val="663300"/>
                </a:solidFill>
                <a:latin typeface="Monotype Corsiva" pitchFamily="66" charset="0"/>
              </a:rPr>
              <a:t>Produção Clássica do Chocolate</a:t>
            </a:r>
            <a:endParaRPr lang="pt-PT" sz="4400" u="sng">
              <a:solidFill>
                <a:srgbClr val="663300"/>
              </a:solidFill>
              <a:latin typeface="Monotype Corsiva" pitchFamily="66" charset="0"/>
            </a:endParaRPr>
          </a:p>
        </p:txBody>
      </p:sp>
      <p:grpSp>
        <p:nvGrpSpPr>
          <p:cNvPr id="51203" name="Group 5"/>
          <p:cNvGrpSpPr>
            <a:grpSpLocks/>
          </p:cNvGrpSpPr>
          <p:nvPr/>
        </p:nvGrpSpPr>
        <p:grpSpPr bwMode="auto">
          <a:xfrm>
            <a:off x="1079500" y="871538"/>
            <a:ext cx="6985000" cy="5113337"/>
            <a:chOff x="68" y="845"/>
            <a:chExt cx="3901" cy="2861"/>
          </a:xfrm>
        </p:grpSpPr>
        <p:sp>
          <p:nvSpPr>
            <p:cNvPr id="51212" name="AutoShape 6"/>
            <p:cNvSpPr>
              <a:spLocks noChangeArrowheads="1"/>
            </p:cNvSpPr>
            <p:nvPr/>
          </p:nvSpPr>
          <p:spPr bwMode="auto">
            <a:xfrm>
              <a:off x="2434" y="1709"/>
              <a:ext cx="1517" cy="268"/>
            </a:xfrm>
            <a:prstGeom prst="roundRect">
              <a:avLst>
                <a:gd name="adj" fmla="val 16667"/>
              </a:avLst>
            </a:prstGeom>
            <a:solidFill>
              <a:schemeClr val="accent1">
                <a:alpha val="20000"/>
              </a:schemeClr>
            </a:solidFill>
            <a:ln w="28575">
              <a:solidFill>
                <a:srgbClr val="663300"/>
              </a:solidFill>
              <a:round/>
              <a:headEnd/>
              <a:tailEnd/>
            </a:ln>
          </p:spPr>
          <p:txBody>
            <a:bodyPr lIns="62179" tIns="31090" rIns="62179" bIns="31090" anchor="ctr"/>
            <a:lstStyle/>
            <a:p>
              <a:pPr algn="ctr"/>
              <a:r>
                <a:rPr lang="pt-PT" b="1">
                  <a:solidFill>
                    <a:srgbClr val="663300"/>
                  </a:solidFill>
                  <a:latin typeface="Garamond" pitchFamily="18" charset="0"/>
                </a:rPr>
                <a:t>Manteiga de cacau</a:t>
              </a:r>
              <a:endParaRPr lang="pt-PT" b="1"/>
            </a:p>
          </p:txBody>
        </p:sp>
        <p:cxnSp>
          <p:nvCxnSpPr>
            <p:cNvPr id="51213" name="AutoShape 7"/>
            <p:cNvCxnSpPr>
              <a:cxnSpLocks noChangeShapeType="1"/>
              <a:stCxn id="51212" idx="0"/>
            </p:cNvCxnSpPr>
            <p:nvPr/>
          </p:nvCxnSpPr>
          <p:spPr bwMode="auto">
            <a:xfrm rot="5400000" flipH="1">
              <a:off x="2655" y="1161"/>
              <a:ext cx="220" cy="857"/>
            </a:xfrm>
            <a:prstGeom prst="bentConnector2">
              <a:avLst/>
            </a:prstGeom>
            <a:noFill/>
            <a:ln w="28575">
              <a:solidFill>
                <a:srgbClr val="663300"/>
              </a:solidFill>
              <a:miter lim="800000"/>
              <a:headEnd/>
              <a:tailEnd type="triangle" w="med" len="med"/>
            </a:ln>
          </p:spPr>
        </p:cxnSp>
        <p:cxnSp>
          <p:nvCxnSpPr>
            <p:cNvPr id="51214" name="AutoShape 8"/>
            <p:cNvCxnSpPr>
              <a:cxnSpLocks noChangeShapeType="1"/>
              <a:stCxn id="51216" idx="2"/>
              <a:endCxn id="51215" idx="0"/>
            </p:cNvCxnSpPr>
            <p:nvPr/>
          </p:nvCxnSpPr>
          <p:spPr bwMode="auto">
            <a:xfrm>
              <a:off x="1706" y="1986"/>
              <a:ext cx="0" cy="146"/>
            </a:xfrm>
            <a:prstGeom prst="straightConnector1">
              <a:avLst/>
            </a:prstGeom>
            <a:noFill/>
            <a:ln w="28575">
              <a:solidFill>
                <a:srgbClr val="663300"/>
              </a:solidFill>
              <a:round/>
              <a:headEnd/>
              <a:tailEnd type="triangle" w="med" len="med"/>
            </a:ln>
          </p:spPr>
        </p:cxnSp>
        <p:sp>
          <p:nvSpPr>
            <p:cNvPr id="51215" name="AutoShape 9"/>
            <p:cNvSpPr>
              <a:spLocks noChangeArrowheads="1"/>
            </p:cNvSpPr>
            <p:nvPr/>
          </p:nvSpPr>
          <p:spPr bwMode="auto">
            <a:xfrm>
              <a:off x="1111" y="2141"/>
              <a:ext cx="1190" cy="268"/>
            </a:xfrm>
            <a:prstGeom prst="roundRect">
              <a:avLst>
                <a:gd name="adj" fmla="val 16667"/>
              </a:avLst>
            </a:prstGeom>
            <a:solidFill>
              <a:srgbClr val="FFFF00">
                <a:alpha val="20000"/>
              </a:srgbClr>
            </a:solidFill>
            <a:ln w="28575">
              <a:solidFill>
                <a:srgbClr val="663300"/>
              </a:solidFill>
              <a:round/>
              <a:headEnd/>
              <a:tailEnd/>
            </a:ln>
          </p:spPr>
          <p:txBody>
            <a:bodyPr lIns="62179" tIns="31090" rIns="62179" bIns="31090" anchor="ctr"/>
            <a:lstStyle/>
            <a:p>
              <a:pPr algn="ctr"/>
              <a:r>
                <a:rPr lang="pt-PT" b="1">
                  <a:solidFill>
                    <a:srgbClr val="663300"/>
                  </a:solidFill>
                  <a:latin typeface="Garamond" pitchFamily="18" charset="0"/>
                </a:rPr>
                <a:t>Conchagem</a:t>
              </a:r>
              <a:endParaRPr lang="pt-PT" b="1"/>
            </a:p>
          </p:txBody>
        </p:sp>
        <p:sp>
          <p:nvSpPr>
            <p:cNvPr id="51216" name="AutoShape 10"/>
            <p:cNvSpPr>
              <a:spLocks noChangeArrowheads="1"/>
            </p:cNvSpPr>
            <p:nvPr/>
          </p:nvSpPr>
          <p:spPr bwMode="auto">
            <a:xfrm>
              <a:off x="1111" y="1709"/>
              <a:ext cx="1190" cy="268"/>
            </a:xfrm>
            <a:prstGeom prst="roundRect">
              <a:avLst>
                <a:gd name="adj" fmla="val 16667"/>
              </a:avLst>
            </a:prstGeom>
            <a:solidFill>
              <a:srgbClr val="FFFF00">
                <a:alpha val="20000"/>
              </a:srgbClr>
            </a:solidFill>
            <a:ln w="28575">
              <a:solidFill>
                <a:srgbClr val="663300"/>
              </a:solidFill>
              <a:round/>
              <a:headEnd/>
              <a:tailEnd/>
            </a:ln>
          </p:spPr>
          <p:txBody>
            <a:bodyPr lIns="62179" tIns="31090" rIns="62179" bIns="31090" anchor="ctr"/>
            <a:lstStyle/>
            <a:p>
              <a:pPr algn="ctr"/>
              <a:r>
                <a:rPr lang="pt-PT" b="1">
                  <a:solidFill>
                    <a:srgbClr val="663300"/>
                  </a:solidFill>
                  <a:latin typeface="Garamond" pitchFamily="18" charset="0"/>
                </a:rPr>
                <a:t>Refinação</a:t>
              </a:r>
              <a:endParaRPr lang="pt-PT" b="1"/>
            </a:p>
          </p:txBody>
        </p:sp>
        <p:cxnSp>
          <p:nvCxnSpPr>
            <p:cNvPr id="51217" name="AutoShape 11"/>
            <p:cNvCxnSpPr>
              <a:cxnSpLocks noChangeShapeType="1"/>
              <a:stCxn id="51215" idx="2"/>
              <a:endCxn id="51218" idx="0"/>
            </p:cNvCxnSpPr>
            <p:nvPr/>
          </p:nvCxnSpPr>
          <p:spPr bwMode="auto">
            <a:xfrm>
              <a:off x="1706" y="2418"/>
              <a:ext cx="0" cy="147"/>
            </a:xfrm>
            <a:prstGeom prst="straightConnector1">
              <a:avLst/>
            </a:prstGeom>
            <a:noFill/>
            <a:ln w="28575">
              <a:solidFill>
                <a:srgbClr val="663300"/>
              </a:solidFill>
              <a:round/>
              <a:headEnd/>
              <a:tailEnd type="triangle" w="med" len="med"/>
            </a:ln>
          </p:spPr>
        </p:cxnSp>
        <p:sp>
          <p:nvSpPr>
            <p:cNvPr id="51218" name="AutoShape 12"/>
            <p:cNvSpPr>
              <a:spLocks noChangeArrowheads="1"/>
            </p:cNvSpPr>
            <p:nvPr/>
          </p:nvSpPr>
          <p:spPr bwMode="auto">
            <a:xfrm>
              <a:off x="1111" y="2574"/>
              <a:ext cx="1190" cy="268"/>
            </a:xfrm>
            <a:prstGeom prst="roundRect">
              <a:avLst>
                <a:gd name="adj" fmla="val 16667"/>
              </a:avLst>
            </a:prstGeom>
            <a:solidFill>
              <a:srgbClr val="FFFF00">
                <a:alpha val="29019"/>
              </a:srgbClr>
            </a:solidFill>
            <a:ln w="28575">
              <a:solidFill>
                <a:srgbClr val="663300"/>
              </a:solidFill>
              <a:round/>
              <a:headEnd/>
              <a:tailEnd/>
            </a:ln>
          </p:spPr>
          <p:txBody>
            <a:bodyPr lIns="62179" tIns="31090" rIns="62179" bIns="31090" anchor="ctr"/>
            <a:lstStyle/>
            <a:p>
              <a:pPr algn="ctr"/>
              <a:r>
                <a:rPr lang="pt-PT" b="1">
                  <a:solidFill>
                    <a:srgbClr val="663300"/>
                  </a:solidFill>
                  <a:latin typeface="Garamond" pitchFamily="18" charset="0"/>
                </a:rPr>
                <a:t>Temperagem</a:t>
              </a:r>
            </a:p>
          </p:txBody>
        </p:sp>
        <p:cxnSp>
          <p:nvCxnSpPr>
            <p:cNvPr id="51219" name="AutoShape 13"/>
            <p:cNvCxnSpPr>
              <a:cxnSpLocks noChangeShapeType="1"/>
              <a:stCxn id="51218" idx="2"/>
              <a:endCxn id="51220" idx="0"/>
            </p:cNvCxnSpPr>
            <p:nvPr/>
          </p:nvCxnSpPr>
          <p:spPr bwMode="auto">
            <a:xfrm>
              <a:off x="1706" y="2851"/>
              <a:ext cx="0" cy="146"/>
            </a:xfrm>
            <a:prstGeom prst="straightConnector1">
              <a:avLst/>
            </a:prstGeom>
            <a:noFill/>
            <a:ln w="28575">
              <a:solidFill>
                <a:srgbClr val="663300"/>
              </a:solidFill>
              <a:round/>
              <a:headEnd/>
              <a:tailEnd type="triangle" w="med" len="med"/>
            </a:ln>
          </p:spPr>
        </p:cxnSp>
        <p:sp>
          <p:nvSpPr>
            <p:cNvPr id="51220" name="AutoShape 14"/>
            <p:cNvSpPr>
              <a:spLocks noChangeArrowheads="1"/>
            </p:cNvSpPr>
            <p:nvPr/>
          </p:nvSpPr>
          <p:spPr bwMode="auto">
            <a:xfrm>
              <a:off x="1111" y="3006"/>
              <a:ext cx="1190" cy="268"/>
            </a:xfrm>
            <a:prstGeom prst="roundRect">
              <a:avLst>
                <a:gd name="adj" fmla="val 16667"/>
              </a:avLst>
            </a:prstGeom>
            <a:solidFill>
              <a:srgbClr val="FFFF00">
                <a:alpha val="20000"/>
              </a:srgbClr>
            </a:solidFill>
            <a:ln w="28575">
              <a:solidFill>
                <a:srgbClr val="663300"/>
              </a:solidFill>
              <a:round/>
              <a:headEnd/>
              <a:tailEnd/>
            </a:ln>
          </p:spPr>
          <p:txBody>
            <a:bodyPr lIns="62179" tIns="31090" rIns="62179" bIns="31090" anchor="ctr"/>
            <a:lstStyle/>
            <a:p>
              <a:pPr algn="ctr"/>
              <a:r>
                <a:rPr lang="pt-PT" b="1">
                  <a:solidFill>
                    <a:srgbClr val="663300"/>
                  </a:solidFill>
                  <a:latin typeface="Garamond" pitchFamily="18" charset="0"/>
                </a:rPr>
                <a:t>Moldagem</a:t>
              </a:r>
              <a:endParaRPr lang="pt-PT" b="1"/>
            </a:p>
          </p:txBody>
        </p:sp>
        <p:sp>
          <p:nvSpPr>
            <p:cNvPr id="51221" name="AutoShape 15"/>
            <p:cNvSpPr>
              <a:spLocks noChangeArrowheads="1"/>
            </p:cNvSpPr>
            <p:nvPr/>
          </p:nvSpPr>
          <p:spPr bwMode="auto">
            <a:xfrm>
              <a:off x="1111" y="3438"/>
              <a:ext cx="1190" cy="268"/>
            </a:xfrm>
            <a:prstGeom prst="roundRect">
              <a:avLst>
                <a:gd name="adj" fmla="val 16667"/>
              </a:avLst>
            </a:prstGeom>
            <a:noFill/>
            <a:ln w="28575">
              <a:noFill/>
              <a:round/>
              <a:headEnd/>
              <a:tailEnd/>
            </a:ln>
          </p:spPr>
          <p:txBody>
            <a:bodyPr lIns="62179" tIns="31090" rIns="62179" bIns="31090" anchor="ctr"/>
            <a:lstStyle/>
            <a:p>
              <a:pPr algn="ctr"/>
              <a:r>
                <a:rPr lang="pt-PT" sz="6000" b="1">
                  <a:solidFill>
                    <a:srgbClr val="663300"/>
                  </a:solidFill>
                  <a:latin typeface="Freestyle Script" pitchFamily="66" charset="0"/>
                </a:rPr>
                <a:t>Chocolate</a:t>
              </a:r>
              <a:endParaRPr lang="pt-PT" sz="6000" b="1">
                <a:latin typeface="Freestyle Script" pitchFamily="66" charset="0"/>
              </a:endParaRPr>
            </a:p>
          </p:txBody>
        </p:sp>
        <p:cxnSp>
          <p:nvCxnSpPr>
            <p:cNvPr id="51222" name="AutoShape 16"/>
            <p:cNvCxnSpPr>
              <a:cxnSpLocks noChangeShapeType="1"/>
              <a:stCxn id="51220" idx="2"/>
              <a:endCxn id="51221" idx="0"/>
            </p:cNvCxnSpPr>
            <p:nvPr/>
          </p:nvCxnSpPr>
          <p:spPr bwMode="auto">
            <a:xfrm>
              <a:off x="1706" y="3283"/>
              <a:ext cx="0" cy="146"/>
            </a:xfrm>
            <a:prstGeom prst="straightConnector1">
              <a:avLst/>
            </a:prstGeom>
            <a:noFill/>
            <a:ln w="28575">
              <a:solidFill>
                <a:srgbClr val="663300"/>
              </a:solidFill>
              <a:round/>
              <a:headEnd/>
              <a:tailEnd type="triangle" w="med" len="med"/>
            </a:ln>
          </p:spPr>
        </p:cxnSp>
        <p:sp>
          <p:nvSpPr>
            <p:cNvPr id="51223" name="AutoShape 17"/>
            <p:cNvSpPr>
              <a:spLocks noChangeArrowheads="1"/>
            </p:cNvSpPr>
            <p:nvPr/>
          </p:nvSpPr>
          <p:spPr bwMode="auto">
            <a:xfrm>
              <a:off x="2434" y="845"/>
              <a:ext cx="1535" cy="268"/>
            </a:xfrm>
            <a:prstGeom prst="roundRect">
              <a:avLst>
                <a:gd name="adj" fmla="val 16667"/>
              </a:avLst>
            </a:prstGeom>
            <a:solidFill>
              <a:schemeClr val="accent1">
                <a:alpha val="20000"/>
              </a:schemeClr>
            </a:solidFill>
            <a:ln w="28575">
              <a:solidFill>
                <a:srgbClr val="663300"/>
              </a:solidFill>
              <a:round/>
              <a:headEnd/>
              <a:tailEnd/>
            </a:ln>
          </p:spPr>
          <p:txBody>
            <a:bodyPr lIns="62179" tIns="31090" rIns="62179" bIns="31090" anchor="ctr"/>
            <a:lstStyle/>
            <a:p>
              <a:pPr algn="ctr"/>
              <a:r>
                <a:rPr lang="pt-PT" b="1">
                  <a:solidFill>
                    <a:srgbClr val="663300"/>
                  </a:solidFill>
                  <a:latin typeface="Garamond" pitchFamily="18" charset="0"/>
                </a:rPr>
                <a:t>Pasta de cacau</a:t>
              </a:r>
              <a:endParaRPr lang="pt-PT" b="1"/>
            </a:p>
          </p:txBody>
        </p:sp>
        <p:sp>
          <p:nvSpPr>
            <p:cNvPr id="51224" name="AutoShape 18"/>
            <p:cNvSpPr>
              <a:spLocks noChangeArrowheads="1"/>
            </p:cNvSpPr>
            <p:nvPr/>
          </p:nvSpPr>
          <p:spPr bwMode="auto">
            <a:xfrm>
              <a:off x="1112" y="1277"/>
              <a:ext cx="1189" cy="268"/>
            </a:xfrm>
            <a:prstGeom prst="roundRect">
              <a:avLst>
                <a:gd name="adj" fmla="val 16667"/>
              </a:avLst>
            </a:prstGeom>
            <a:solidFill>
              <a:srgbClr val="FFFF00">
                <a:alpha val="20000"/>
              </a:srgbClr>
            </a:solidFill>
            <a:ln w="28575">
              <a:solidFill>
                <a:srgbClr val="663300"/>
              </a:solidFill>
              <a:round/>
              <a:headEnd/>
              <a:tailEnd/>
            </a:ln>
          </p:spPr>
          <p:txBody>
            <a:bodyPr lIns="62179" tIns="31090" rIns="62179" bIns="31090" anchor="ctr"/>
            <a:lstStyle/>
            <a:p>
              <a:pPr algn="ctr"/>
              <a:r>
                <a:rPr lang="pt-PT" b="1">
                  <a:solidFill>
                    <a:srgbClr val="663300"/>
                  </a:solidFill>
                  <a:latin typeface="Garamond" pitchFamily="18" charset="0"/>
                </a:rPr>
                <a:t>Mistura</a:t>
              </a:r>
              <a:endParaRPr lang="pt-PT" b="1"/>
            </a:p>
          </p:txBody>
        </p:sp>
        <p:sp>
          <p:nvSpPr>
            <p:cNvPr id="51225" name="AutoShape 19"/>
            <p:cNvSpPr>
              <a:spLocks noChangeArrowheads="1"/>
            </p:cNvSpPr>
            <p:nvPr/>
          </p:nvSpPr>
          <p:spPr bwMode="auto">
            <a:xfrm>
              <a:off x="1111" y="845"/>
              <a:ext cx="1190" cy="268"/>
            </a:xfrm>
            <a:prstGeom prst="roundRect">
              <a:avLst>
                <a:gd name="adj" fmla="val 16667"/>
              </a:avLst>
            </a:prstGeom>
            <a:solidFill>
              <a:schemeClr val="accent1">
                <a:alpha val="10980"/>
              </a:schemeClr>
            </a:solidFill>
            <a:ln w="28575">
              <a:solidFill>
                <a:srgbClr val="663300"/>
              </a:solidFill>
              <a:round/>
              <a:headEnd/>
              <a:tailEnd/>
            </a:ln>
          </p:spPr>
          <p:txBody>
            <a:bodyPr lIns="62179" tIns="31090" rIns="62179" bIns="31090" anchor="ctr"/>
            <a:lstStyle/>
            <a:p>
              <a:pPr algn="ctr"/>
              <a:r>
                <a:rPr lang="pt-PT" b="1">
                  <a:solidFill>
                    <a:srgbClr val="663300"/>
                  </a:solidFill>
                  <a:latin typeface="Garamond" pitchFamily="18" charset="0"/>
                </a:rPr>
                <a:t>Açúcar</a:t>
              </a:r>
              <a:endParaRPr lang="pt-PT" b="1"/>
            </a:p>
          </p:txBody>
        </p:sp>
        <p:sp>
          <p:nvSpPr>
            <p:cNvPr id="51226" name="AutoShape 20"/>
            <p:cNvSpPr>
              <a:spLocks noChangeArrowheads="1"/>
            </p:cNvSpPr>
            <p:nvPr/>
          </p:nvSpPr>
          <p:spPr bwMode="auto">
            <a:xfrm>
              <a:off x="68" y="1709"/>
              <a:ext cx="862" cy="268"/>
            </a:xfrm>
            <a:prstGeom prst="roundRect">
              <a:avLst>
                <a:gd name="adj" fmla="val 16667"/>
              </a:avLst>
            </a:prstGeom>
            <a:solidFill>
              <a:schemeClr val="accent1">
                <a:alpha val="20000"/>
              </a:schemeClr>
            </a:solidFill>
            <a:ln w="28575">
              <a:solidFill>
                <a:srgbClr val="663300"/>
              </a:solidFill>
              <a:round/>
              <a:headEnd/>
              <a:tailEnd/>
            </a:ln>
          </p:spPr>
          <p:txBody>
            <a:bodyPr lIns="62179" tIns="31090" rIns="62179" bIns="31090" anchor="ctr"/>
            <a:lstStyle/>
            <a:p>
              <a:pPr algn="ctr"/>
              <a:r>
                <a:rPr lang="pt-PT" b="1">
                  <a:solidFill>
                    <a:srgbClr val="663300"/>
                  </a:solidFill>
                  <a:latin typeface="Garamond" pitchFamily="18" charset="0"/>
                </a:rPr>
                <a:t>Lecitina</a:t>
              </a:r>
              <a:endParaRPr lang="pt-PT" b="1"/>
            </a:p>
          </p:txBody>
        </p:sp>
        <p:sp>
          <p:nvSpPr>
            <p:cNvPr id="51227" name="AutoShape 21"/>
            <p:cNvSpPr>
              <a:spLocks noChangeArrowheads="1"/>
            </p:cNvSpPr>
            <p:nvPr/>
          </p:nvSpPr>
          <p:spPr bwMode="auto">
            <a:xfrm>
              <a:off x="88" y="845"/>
              <a:ext cx="861" cy="268"/>
            </a:xfrm>
            <a:prstGeom prst="roundRect">
              <a:avLst>
                <a:gd name="adj" fmla="val 16667"/>
              </a:avLst>
            </a:prstGeom>
            <a:solidFill>
              <a:schemeClr val="accent1">
                <a:alpha val="16862"/>
              </a:schemeClr>
            </a:solidFill>
            <a:ln w="28575">
              <a:solidFill>
                <a:srgbClr val="663300"/>
              </a:solidFill>
              <a:round/>
              <a:headEnd/>
              <a:tailEnd/>
            </a:ln>
          </p:spPr>
          <p:txBody>
            <a:bodyPr lIns="62179" tIns="31090" rIns="62179" bIns="31090" anchor="ctr"/>
            <a:lstStyle/>
            <a:p>
              <a:pPr algn="ctr"/>
              <a:r>
                <a:rPr lang="pt-PT" b="1">
                  <a:solidFill>
                    <a:srgbClr val="663300"/>
                  </a:solidFill>
                  <a:latin typeface="Garamond" pitchFamily="18" charset="0"/>
                </a:rPr>
                <a:t>Leite</a:t>
              </a:r>
              <a:endParaRPr lang="pt-PT" b="1"/>
            </a:p>
          </p:txBody>
        </p:sp>
        <p:cxnSp>
          <p:nvCxnSpPr>
            <p:cNvPr id="51228" name="AutoShape 22"/>
            <p:cNvCxnSpPr>
              <a:cxnSpLocks noChangeShapeType="1"/>
              <a:stCxn id="51227" idx="2"/>
            </p:cNvCxnSpPr>
            <p:nvPr/>
          </p:nvCxnSpPr>
          <p:spPr bwMode="auto">
            <a:xfrm rot="16200000" flipH="1">
              <a:off x="704" y="937"/>
              <a:ext cx="222" cy="592"/>
            </a:xfrm>
            <a:prstGeom prst="bentConnector2">
              <a:avLst/>
            </a:prstGeom>
            <a:noFill/>
            <a:ln w="28575">
              <a:solidFill>
                <a:srgbClr val="663300"/>
              </a:solidFill>
              <a:prstDash val="dash"/>
              <a:miter lim="800000"/>
              <a:headEnd/>
              <a:tailEnd type="triangle" w="med" len="med"/>
            </a:ln>
          </p:spPr>
        </p:cxnSp>
        <p:cxnSp>
          <p:nvCxnSpPr>
            <p:cNvPr id="51229" name="AutoShape 23"/>
            <p:cNvCxnSpPr>
              <a:cxnSpLocks noChangeShapeType="1"/>
              <a:stCxn id="51223" idx="2"/>
            </p:cNvCxnSpPr>
            <p:nvPr/>
          </p:nvCxnSpPr>
          <p:spPr bwMode="auto">
            <a:xfrm rot="5400000">
              <a:off x="2658" y="800"/>
              <a:ext cx="222" cy="866"/>
            </a:xfrm>
            <a:prstGeom prst="bentConnector2">
              <a:avLst/>
            </a:prstGeom>
            <a:noFill/>
            <a:ln w="28575">
              <a:solidFill>
                <a:srgbClr val="663300"/>
              </a:solidFill>
              <a:miter lim="800000"/>
              <a:headEnd/>
              <a:tailEnd type="triangle" w="med" len="med"/>
            </a:ln>
          </p:spPr>
        </p:cxnSp>
        <p:cxnSp>
          <p:nvCxnSpPr>
            <p:cNvPr id="51230" name="AutoShape 24"/>
            <p:cNvCxnSpPr>
              <a:cxnSpLocks noChangeShapeType="1"/>
              <a:stCxn id="51224" idx="2"/>
              <a:endCxn id="51216" idx="0"/>
            </p:cNvCxnSpPr>
            <p:nvPr/>
          </p:nvCxnSpPr>
          <p:spPr bwMode="auto">
            <a:xfrm flipH="1">
              <a:off x="1706" y="1554"/>
              <a:ext cx="1" cy="146"/>
            </a:xfrm>
            <a:prstGeom prst="straightConnector1">
              <a:avLst/>
            </a:prstGeom>
            <a:noFill/>
            <a:ln w="28575">
              <a:solidFill>
                <a:srgbClr val="663300"/>
              </a:solidFill>
              <a:round/>
              <a:headEnd/>
              <a:tailEnd type="triangle" w="med" len="med"/>
            </a:ln>
          </p:spPr>
        </p:cxnSp>
        <p:cxnSp>
          <p:nvCxnSpPr>
            <p:cNvPr id="51231" name="AutoShape 25"/>
            <p:cNvCxnSpPr>
              <a:cxnSpLocks noChangeShapeType="1"/>
              <a:stCxn id="51226" idx="0"/>
            </p:cNvCxnSpPr>
            <p:nvPr/>
          </p:nvCxnSpPr>
          <p:spPr bwMode="auto">
            <a:xfrm rot="-5400000">
              <a:off x="695" y="1284"/>
              <a:ext cx="220" cy="612"/>
            </a:xfrm>
            <a:prstGeom prst="bentConnector2">
              <a:avLst/>
            </a:prstGeom>
            <a:noFill/>
            <a:ln w="28575">
              <a:solidFill>
                <a:srgbClr val="663300"/>
              </a:solidFill>
              <a:miter lim="800000"/>
              <a:headEnd/>
              <a:tailEnd type="triangle" w="med" len="med"/>
            </a:ln>
          </p:spPr>
        </p:cxnSp>
        <p:cxnSp>
          <p:nvCxnSpPr>
            <p:cNvPr id="51232" name="AutoShape 26"/>
            <p:cNvCxnSpPr>
              <a:cxnSpLocks noChangeShapeType="1"/>
              <a:stCxn id="51225" idx="2"/>
              <a:endCxn id="51224" idx="0"/>
            </p:cNvCxnSpPr>
            <p:nvPr/>
          </p:nvCxnSpPr>
          <p:spPr bwMode="auto">
            <a:xfrm>
              <a:off x="1706" y="1122"/>
              <a:ext cx="1" cy="146"/>
            </a:xfrm>
            <a:prstGeom prst="straightConnector1">
              <a:avLst/>
            </a:prstGeom>
            <a:noFill/>
            <a:ln w="28575">
              <a:solidFill>
                <a:srgbClr val="663300"/>
              </a:solidFill>
              <a:round/>
              <a:headEnd/>
              <a:tailEnd type="triangle" w="med" len="med"/>
            </a:ln>
          </p:spPr>
        </p:cxnSp>
        <p:cxnSp>
          <p:nvCxnSpPr>
            <p:cNvPr id="51233" name="AutoShape 27"/>
            <p:cNvCxnSpPr>
              <a:cxnSpLocks noChangeShapeType="1"/>
              <a:stCxn id="51212" idx="2"/>
              <a:endCxn id="51215" idx="3"/>
            </p:cNvCxnSpPr>
            <p:nvPr/>
          </p:nvCxnSpPr>
          <p:spPr bwMode="auto">
            <a:xfrm rot="5400000">
              <a:off x="2607" y="1689"/>
              <a:ext cx="289" cy="883"/>
            </a:xfrm>
            <a:prstGeom prst="bentConnector2">
              <a:avLst/>
            </a:prstGeom>
            <a:noFill/>
            <a:ln w="28575">
              <a:solidFill>
                <a:srgbClr val="663300"/>
              </a:solidFill>
              <a:miter lim="800000"/>
              <a:headEnd/>
              <a:tailEnd type="triangle" w="med" len="med"/>
            </a:ln>
          </p:spPr>
        </p:cxnSp>
        <p:cxnSp>
          <p:nvCxnSpPr>
            <p:cNvPr id="51234" name="AutoShape 28"/>
            <p:cNvCxnSpPr>
              <a:cxnSpLocks noChangeShapeType="1"/>
              <a:stCxn id="51226" idx="2"/>
              <a:endCxn id="51215" idx="1"/>
            </p:cNvCxnSpPr>
            <p:nvPr/>
          </p:nvCxnSpPr>
          <p:spPr bwMode="auto">
            <a:xfrm rot="16200000" flipH="1">
              <a:off x="656" y="1829"/>
              <a:ext cx="289" cy="603"/>
            </a:xfrm>
            <a:prstGeom prst="bentConnector2">
              <a:avLst/>
            </a:prstGeom>
            <a:noFill/>
            <a:ln w="28575">
              <a:solidFill>
                <a:srgbClr val="663300"/>
              </a:solidFill>
              <a:miter lim="800000"/>
              <a:headEnd/>
              <a:tailEnd type="triangle" w="med" len="med"/>
            </a:ln>
          </p:spPr>
        </p:cxnSp>
      </p:grpSp>
      <p:pic>
        <p:nvPicPr>
          <p:cNvPr id="51204" name="Picture 29" descr="tasting">
            <a:hlinkClick r:id="rId2" action="ppaction://hlinksldjump"/>
          </p:cNvPr>
          <p:cNvPicPr>
            <a:picLocks noChangeAspect="1" noChangeArrowheads="1"/>
          </p:cNvPicPr>
          <p:nvPr/>
        </p:nvPicPr>
        <p:blipFill>
          <a:blip r:embed="rId3" cstate="print"/>
          <a:srcRect l="13385" r="40866" b="71053"/>
          <a:stretch>
            <a:fillRect/>
          </a:stretch>
        </p:blipFill>
        <p:spPr bwMode="auto">
          <a:xfrm>
            <a:off x="7596188" y="5805488"/>
            <a:ext cx="576262" cy="574675"/>
          </a:xfrm>
          <a:prstGeom prst="rect">
            <a:avLst/>
          </a:prstGeom>
          <a:noFill/>
          <a:ln w="9525">
            <a:noFill/>
            <a:miter lim="800000"/>
            <a:headEnd/>
            <a:tailEnd/>
          </a:ln>
        </p:spPr>
      </p:pic>
      <p:sp>
        <p:nvSpPr>
          <p:cNvPr id="51205" name="AutoShape 31">
            <a:hlinkClick r:id="rId4" action="ppaction://hlinksldjump" highlightClick="1"/>
          </p:cNvPr>
          <p:cNvSpPr>
            <a:spLocks noChangeArrowheads="1"/>
          </p:cNvSpPr>
          <p:nvPr/>
        </p:nvSpPr>
        <p:spPr bwMode="auto">
          <a:xfrm>
            <a:off x="4787900" y="3392488"/>
            <a:ext cx="288925" cy="180975"/>
          </a:xfrm>
          <a:prstGeom prst="actionButtonForwardNext">
            <a:avLst/>
          </a:prstGeom>
          <a:solidFill>
            <a:srgbClr val="FF9900"/>
          </a:solidFill>
          <a:ln w="9525">
            <a:noFill/>
            <a:miter lim="800000"/>
            <a:headEnd/>
            <a:tailEnd/>
          </a:ln>
        </p:spPr>
        <p:txBody>
          <a:bodyPr wrap="none" anchor="ctr"/>
          <a:lstStyle/>
          <a:p>
            <a:endParaRPr lang="pt-PT"/>
          </a:p>
        </p:txBody>
      </p:sp>
      <p:sp>
        <p:nvSpPr>
          <p:cNvPr id="51206" name="AutoShape 32">
            <a:hlinkClick r:id="rId5" action="ppaction://hlinksldjump" highlightClick="1"/>
          </p:cNvPr>
          <p:cNvSpPr>
            <a:spLocks noChangeArrowheads="1"/>
          </p:cNvSpPr>
          <p:nvPr/>
        </p:nvSpPr>
        <p:spPr bwMode="auto">
          <a:xfrm>
            <a:off x="2484438" y="981075"/>
            <a:ext cx="287337" cy="287338"/>
          </a:xfrm>
          <a:prstGeom prst="actionButtonForwardNext">
            <a:avLst/>
          </a:prstGeom>
          <a:solidFill>
            <a:srgbClr val="00FFFF"/>
          </a:solidFill>
          <a:ln w="9525">
            <a:noFill/>
            <a:miter lim="800000"/>
            <a:headEnd/>
            <a:tailEnd/>
          </a:ln>
        </p:spPr>
        <p:txBody>
          <a:bodyPr wrap="none" anchor="ctr"/>
          <a:lstStyle/>
          <a:p>
            <a:endParaRPr lang="pt-PT"/>
          </a:p>
        </p:txBody>
      </p:sp>
      <p:sp>
        <p:nvSpPr>
          <p:cNvPr id="51207" name="AutoShape 33">
            <a:hlinkClick r:id="rId6" action="ppaction://hlinksldjump" highlightClick="1"/>
          </p:cNvPr>
          <p:cNvSpPr>
            <a:spLocks noChangeArrowheads="1"/>
          </p:cNvSpPr>
          <p:nvPr/>
        </p:nvSpPr>
        <p:spPr bwMode="auto">
          <a:xfrm>
            <a:off x="4859338" y="4076700"/>
            <a:ext cx="287337" cy="215900"/>
          </a:xfrm>
          <a:prstGeom prst="actionButtonForwardNext">
            <a:avLst/>
          </a:prstGeom>
          <a:solidFill>
            <a:srgbClr val="FF9900"/>
          </a:solidFill>
          <a:ln w="9525">
            <a:noFill/>
            <a:miter lim="800000"/>
            <a:headEnd/>
            <a:tailEnd/>
          </a:ln>
        </p:spPr>
        <p:txBody>
          <a:bodyPr wrap="none" anchor="ctr"/>
          <a:lstStyle/>
          <a:p>
            <a:endParaRPr lang="pt-PT"/>
          </a:p>
        </p:txBody>
      </p:sp>
      <p:sp>
        <p:nvSpPr>
          <p:cNvPr id="51208" name="AutoShape 34">
            <a:hlinkClick r:id="rId7" action="ppaction://hlinksldjump" highlightClick="1"/>
          </p:cNvPr>
          <p:cNvSpPr>
            <a:spLocks noChangeArrowheads="1"/>
          </p:cNvSpPr>
          <p:nvPr/>
        </p:nvSpPr>
        <p:spPr bwMode="auto">
          <a:xfrm>
            <a:off x="4787900" y="4868863"/>
            <a:ext cx="288925" cy="215900"/>
          </a:xfrm>
          <a:prstGeom prst="actionButtonForwardNext">
            <a:avLst/>
          </a:prstGeom>
          <a:solidFill>
            <a:srgbClr val="FF9900"/>
          </a:solidFill>
          <a:ln w="9525">
            <a:noFill/>
            <a:miter lim="800000"/>
            <a:headEnd/>
            <a:tailEnd/>
          </a:ln>
        </p:spPr>
        <p:txBody>
          <a:bodyPr wrap="none" anchor="ctr"/>
          <a:lstStyle/>
          <a:p>
            <a:endParaRPr lang="pt-PT"/>
          </a:p>
        </p:txBody>
      </p:sp>
      <p:sp>
        <p:nvSpPr>
          <p:cNvPr id="51209" name="AutoShape 36">
            <a:hlinkClick r:id="rId8" action="ppaction://hlinksldjump" highlightClick="1"/>
          </p:cNvPr>
          <p:cNvSpPr>
            <a:spLocks noChangeArrowheads="1"/>
          </p:cNvSpPr>
          <p:nvPr/>
        </p:nvSpPr>
        <p:spPr bwMode="auto">
          <a:xfrm>
            <a:off x="4716463" y="1844675"/>
            <a:ext cx="360362" cy="179388"/>
          </a:xfrm>
          <a:prstGeom prst="actionButtonForwardNext">
            <a:avLst/>
          </a:prstGeom>
          <a:solidFill>
            <a:srgbClr val="FFCC00"/>
          </a:solidFill>
          <a:ln w="9525">
            <a:noFill/>
            <a:miter lim="800000"/>
            <a:headEnd/>
            <a:tailEnd/>
          </a:ln>
        </p:spPr>
        <p:txBody>
          <a:bodyPr wrap="none" anchor="ctr"/>
          <a:lstStyle/>
          <a:p>
            <a:endParaRPr lang="pt-PT"/>
          </a:p>
        </p:txBody>
      </p:sp>
      <p:sp>
        <p:nvSpPr>
          <p:cNvPr id="51210" name="AutoShape 38">
            <a:hlinkClick r:id="rId9" action="ppaction://hlinksldjump" highlightClick="1"/>
          </p:cNvPr>
          <p:cNvSpPr>
            <a:spLocks noChangeArrowheads="1"/>
          </p:cNvSpPr>
          <p:nvPr/>
        </p:nvSpPr>
        <p:spPr bwMode="auto">
          <a:xfrm>
            <a:off x="8243888" y="5949950"/>
            <a:ext cx="360362" cy="322263"/>
          </a:xfrm>
          <a:prstGeom prst="actionButtonForwardNext">
            <a:avLst/>
          </a:prstGeom>
          <a:solidFill>
            <a:schemeClr val="accent1"/>
          </a:solidFill>
          <a:ln w="9525">
            <a:noFill/>
            <a:miter lim="800000"/>
            <a:headEnd/>
            <a:tailEnd/>
          </a:ln>
        </p:spPr>
        <p:txBody>
          <a:bodyPr wrap="none" anchor="ctr"/>
          <a:lstStyle/>
          <a:p>
            <a:endParaRPr lang="pt-PT"/>
          </a:p>
        </p:txBody>
      </p:sp>
      <p:sp>
        <p:nvSpPr>
          <p:cNvPr id="51211" name="AutoShape 31">
            <a:hlinkClick r:id="rId10" action="ppaction://hlinksldjump" highlightClick="1"/>
          </p:cNvPr>
          <p:cNvSpPr>
            <a:spLocks noChangeArrowheads="1"/>
          </p:cNvSpPr>
          <p:nvPr/>
        </p:nvSpPr>
        <p:spPr bwMode="auto">
          <a:xfrm>
            <a:off x="4787900" y="2565400"/>
            <a:ext cx="288925" cy="180975"/>
          </a:xfrm>
          <a:prstGeom prst="actionButtonForwardNext">
            <a:avLst/>
          </a:prstGeom>
          <a:solidFill>
            <a:srgbClr val="FF9900"/>
          </a:solidFill>
          <a:ln w="9525">
            <a:noFill/>
            <a:miter lim="800000"/>
            <a:headEnd/>
            <a:tailEnd/>
          </a:ln>
        </p:spPr>
        <p:txBody>
          <a:bodyPr wrap="none" anchor="ctr"/>
          <a:lstStyle/>
          <a:p>
            <a:endParaRPr lang="pt-PT"/>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4" descr="melangeur"/>
          <p:cNvPicPr>
            <a:picLocks noChangeAspect="1" noChangeArrowheads="1"/>
          </p:cNvPicPr>
          <p:nvPr/>
        </p:nvPicPr>
        <p:blipFill>
          <a:blip r:embed="rId2" cstate="print"/>
          <a:srcRect/>
          <a:stretch>
            <a:fillRect/>
          </a:stretch>
        </p:blipFill>
        <p:spPr bwMode="auto">
          <a:xfrm>
            <a:off x="571314" y="1256220"/>
            <a:ext cx="4572000" cy="3810000"/>
          </a:xfrm>
          <a:prstGeom prst="rect">
            <a:avLst/>
          </a:prstGeom>
          <a:noFill/>
          <a:ln w="9525">
            <a:noFill/>
            <a:miter lim="800000"/>
            <a:headEnd/>
            <a:tailEnd/>
          </a:ln>
        </p:spPr>
      </p:pic>
      <p:pic>
        <p:nvPicPr>
          <p:cNvPr id="52228" name="Picture 5" descr="melangeur2"/>
          <p:cNvPicPr>
            <a:picLocks noChangeAspect="1" noChangeArrowheads="1"/>
          </p:cNvPicPr>
          <p:nvPr/>
        </p:nvPicPr>
        <p:blipFill>
          <a:blip r:embed="rId3" cstate="print"/>
          <a:srcRect/>
          <a:stretch>
            <a:fillRect/>
          </a:stretch>
        </p:blipFill>
        <p:spPr bwMode="auto">
          <a:xfrm>
            <a:off x="4832257" y="161472"/>
            <a:ext cx="2540000" cy="1866900"/>
          </a:xfrm>
          <a:prstGeom prst="rect">
            <a:avLst/>
          </a:prstGeom>
          <a:noFill/>
          <a:ln w="9525">
            <a:noFill/>
            <a:miter lim="800000"/>
            <a:headEnd/>
            <a:tailEnd/>
          </a:ln>
        </p:spPr>
      </p:pic>
      <p:pic>
        <p:nvPicPr>
          <p:cNvPr id="52229" name="Picture 6" descr="mixingcocobutter"/>
          <p:cNvPicPr>
            <a:picLocks noChangeAspect="1" noChangeArrowheads="1"/>
          </p:cNvPicPr>
          <p:nvPr/>
        </p:nvPicPr>
        <p:blipFill>
          <a:blip r:embed="rId4" cstate="print"/>
          <a:srcRect/>
          <a:stretch>
            <a:fillRect/>
          </a:stretch>
        </p:blipFill>
        <p:spPr bwMode="auto">
          <a:xfrm>
            <a:off x="0" y="4797425"/>
            <a:ext cx="3168650" cy="1917700"/>
          </a:xfrm>
          <a:prstGeom prst="rect">
            <a:avLst/>
          </a:prstGeom>
          <a:noFill/>
          <a:ln w="9525">
            <a:noFill/>
            <a:miter lim="800000"/>
            <a:headEnd/>
            <a:tailEnd/>
          </a:ln>
        </p:spPr>
      </p:pic>
      <p:pic>
        <p:nvPicPr>
          <p:cNvPr id="52230" name="Picture 7" descr="chocolate%20vat%20mixer"/>
          <p:cNvPicPr>
            <a:picLocks noChangeAspect="1" noChangeArrowheads="1"/>
          </p:cNvPicPr>
          <p:nvPr/>
        </p:nvPicPr>
        <p:blipFill>
          <a:blip r:embed="rId5" cstate="print"/>
          <a:srcRect/>
          <a:stretch>
            <a:fillRect/>
          </a:stretch>
        </p:blipFill>
        <p:spPr bwMode="auto">
          <a:xfrm>
            <a:off x="5651500" y="4238625"/>
            <a:ext cx="3492500" cy="2619375"/>
          </a:xfrm>
          <a:prstGeom prst="rect">
            <a:avLst/>
          </a:prstGeom>
          <a:noFill/>
          <a:ln w="9525">
            <a:noFill/>
            <a:miter lim="800000"/>
            <a:headEnd/>
            <a:tailEnd/>
          </a:ln>
        </p:spPr>
      </p:pic>
      <p:pic>
        <p:nvPicPr>
          <p:cNvPr id="52231" name="Picture 9" descr="Mixing"/>
          <p:cNvPicPr>
            <a:picLocks noChangeAspect="1" noChangeArrowheads="1" noCrop="1"/>
          </p:cNvPicPr>
          <p:nvPr/>
        </p:nvPicPr>
        <p:blipFill>
          <a:blip r:embed="rId6" cstate="print"/>
          <a:srcRect/>
          <a:stretch>
            <a:fillRect/>
          </a:stretch>
        </p:blipFill>
        <p:spPr bwMode="auto">
          <a:xfrm>
            <a:off x="179388" y="188913"/>
            <a:ext cx="1905000" cy="1504950"/>
          </a:xfrm>
          <a:prstGeom prst="rect">
            <a:avLst/>
          </a:prstGeom>
          <a:noFill/>
          <a:ln w="9525">
            <a:noFill/>
            <a:miter lim="800000"/>
            <a:headEnd/>
            <a:tailEnd/>
          </a:ln>
        </p:spPr>
      </p:pic>
      <p:pic>
        <p:nvPicPr>
          <p:cNvPr id="2" name="Imagem 1">
            <a:extLst>
              <a:ext uri="{FF2B5EF4-FFF2-40B4-BE49-F238E27FC236}">
                <a16:creationId xmlns:a16="http://schemas.microsoft.com/office/drawing/2014/main" id="{53E2B296-9841-E615-B47B-1B91491FED39}"/>
              </a:ext>
            </a:extLst>
          </p:cNvPr>
          <p:cNvPicPr>
            <a:picLocks noChangeAspect="1"/>
          </p:cNvPicPr>
          <p:nvPr/>
        </p:nvPicPr>
        <p:blipFill>
          <a:blip r:embed="rId7"/>
          <a:stretch>
            <a:fillRect/>
          </a:stretch>
        </p:blipFill>
        <p:spPr>
          <a:xfrm>
            <a:off x="5973530" y="1619250"/>
            <a:ext cx="2546350" cy="2546350"/>
          </a:xfrm>
          <a:prstGeom prst="rect">
            <a:avLst/>
          </a:prstGeom>
        </p:spPr>
      </p:pic>
      <p:sp>
        <p:nvSpPr>
          <p:cNvPr id="4" name="CaixaDeTexto 3">
            <a:extLst>
              <a:ext uri="{FF2B5EF4-FFF2-40B4-BE49-F238E27FC236}">
                <a16:creationId xmlns:a16="http://schemas.microsoft.com/office/drawing/2014/main" id="{5C1A93D8-B1EB-BB52-D8F9-B76E8240082C}"/>
              </a:ext>
            </a:extLst>
          </p:cNvPr>
          <p:cNvSpPr txBox="1"/>
          <p:nvPr/>
        </p:nvSpPr>
        <p:spPr>
          <a:xfrm>
            <a:off x="5292080" y="4023181"/>
            <a:ext cx="4572000" cy="215444"/>
          </a:xfrm>
          <a:prstGeom prst="rect">
            <a:avLst/>
          </a:prstGeom>
          <a:noFill/>
        </p:spPr>
        <p:txBody>
          <a:bodyPr wrap="square">
            <a:spAutoFit/>
          </a:bodyPr>
          <a:lstStyle/>
          <a:p>
            <a:r>
              <a:rPr lang="pt-PT" sz="800" dirty="0"/>
              <a:t>https://thechocolatelife.com/thechocolatelifelive-bhavani-v-diamond-custom-machines/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1066800"/>
          <a:ext cx="9144000" cy="5065713"/>
        </p:xfrm>
        <a:graphic>
          <a:graphicData uri="http://schemas.openxmlformats.org/presentationml/2006/ole">
            <mc:AlternateContent xmlns:mc="http://schemas.openxmlformats.org/markup-compatibility/2006">
              <mc:Choice xmlns:v="urn:schemas-microsoft-com:vml" Requires="v">
                <p:oleObj name="Fotografia do Photo Editor" r:id="rId3" imgW="4676190" imgH="2591162" progId="">
                  <p:embed/>
                </p:oleObj>
              </mc:Choice>
              <mc:Fallback>
                <p:oleObj name="Fotografia do Photo Editor" r:id="rId3" imgW="4676190" imgH="2591162" progId="">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9144000" cy="506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Text Box 3"/>
          <p:cNvSpPr txBox="1">
            <a:spLocks noChangeArrowheads="1"/>
          </p:cNvSpPr>
          <p:nvPr/>
        </p:nvSpPr>
        <p:spPr bwMode="auto">
          <a:xfrm>
            <a:off x="2286000" y="228600"/>
            <a:ext cx="4532313" cy="457200"/>
          </a:xfrm>
          <a:prstGeom prst="rect">
            <a:avLst/>
          </a:prstGeom>
          <a:noFill/>
          <a:ln w="9525">
            <a:noFill/>
            <a:miter lim="800000"/>
            <a:headEnd/>
            <a:tailEnd/>
          </a:ln>
        </p:spPr>
        <p:txBody>
          <a:bodyPr wrap="none">
            <a:spAutoFit/>
          </a:bodyPr>
          <a:lstStyle/>
          <a:p>
            <a:r>
              <a:rPr lang="pt-PT" b="1"/>
              <a:t>Produção de cacau no mundo</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tipos choc"/>
          <p:cNvPicPr>
            <a:picLocks noChangeAspect="1" noChangeArrowheads="1"/>
          </p:cNvPicPr>
          <p:nvPr/>
        </p:nvPicPr>
        <p:blipFill>
          <a:blip r:embed="rId3" cstate="print"/>
          <a:srcRect/>
          <a:stretch>
            <a:fillRect/>
          </a:stretch>
        </p:blipFill>
        <p:spPr bwMode="auto">
          <a:xfrm>
            <a:off x="900113" y="2328863"/>
            <a:ext cx="7343775" cy="4529137"/>
          </a:xfrm>
          <a:prstGeom prst="rect">
            <a:avLst/>
          </a:prstGeom>
          <a:noFill/>
          <a:ln w="9525">
            <a:noFill/>
            <a:miter lim="800000"/>
            <a:headEnd/>
            <a:tailEnd/>
          </a:ln>
        </p:spPr>
      </p:pic>
      <p:sp>
        <p:nvSpPr>
          <p:cNvPr id="53251" name="Rectangle 190"/>
          <p:cNvSpPr>
            <a:spLocks noChangeArrowheads="1"/>
          </p:cNvSpPr>
          <p:nvPr/>
        </p:nvSpPr>
        <p:spPr bwMode="auto">
          <a:xfrm>
            <a:off x="0" y="4389438"/>
            <a:ext cx="9144000" cy="0"/>
          </a:xfrm>
          <a:prstGeom prst="rect">
            <a:avLst/>
          </a:prstGeom>
          <a:noFill/>
          <a:ln w="9525">
            <a:noFill/>
            <a:miter lim="800000"/>
            <a:headEnd/>
            <a:tailEnd/>
          </a:ln>
        </p:spPr>
        <p:txBody>
          <a:bodyPr wrap="none" anchor="ctr">
            <a:spAutoFit/>
          </a:bodyPr>
          <a:lstStyle/>
          <a:p>
            <a:endParaRPr lang="pt-PT">
              <a:latin typeface="Times New Roman" pitchFamily="18" charset="0"/>
            </a:endParaRPr>
          </a:p>
        </p:txBody>
      </p:sp>
      <p:pic>
        <p:nvPicPr>
          <p:cNvPr id="64707" name="Picture 195"/>
          <p:cNvPicPr>
            <a:picLocks noChangeAspect="1" noChangeArrowheads="1"/>
          </p:cNvPicPr>
          <p:nvPr/>
        </p:nvPicPr>
        <p:blipFill>
          <a:blip r:embed="rId4" cstate="print"/>
          <a:srcRect/>
          <a:stretch>
            <a:fillRect/>
          </a:stretch>
        </p:blipFill>
        <p:spPr bwMode="auto">
          <a:xfrm>
            <a:off x="468313" y="0"/>
            <a:ext cx="8977312" cy="2690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nodeType="clickEffect">
                                  <p:stCondLst>
                                    <p:cond delay="0"/>
                                  </p:stCondLst>
                                  <p:childTnLst>
                                    <p:set>
                                      <p:cBhvr>
                                        <p:cTn id="10" dur="1" fill="hold">
                                          <p:stCondLst>
                                            <p:cond delay="0"/>
                                          </p:stCondLst>
                                        </p:cTn>
                                        <p:tgtEl>
                                          <p:spTgt spid="64707"/>
                                        </p:tgtEl>
                                        <p:attrNameLst>
                                          <p:attrName>style.visibility</p:attrName>
                                        </p:attrNameLst>
                                      </p:cBhvr>
                                      <p:to>
                                        <p:strVal val="visible"/>
                                      </p:to>
                                    </p:set>
                                    <p:animEffect transition="in" filter="fade">
                                      <p:cBhvr>
                                        <p:cTn id="11" dur="2000"/>
                                        <p:tgtEl>
                                          <p:spTgt spid="64707"/>
                                        </p:tgtEl>
                                      </p:cBhvr>
                                    </p:animEffect>
                                    <p:anim calcmode="lin" valueType="num">
                                      <p:cBhvr>
                                        <p:cTn id="12" dur="2000" fill="hold"/>
                                        <p:tgtEl>
                                          <p:spTgt spid="64707"/>
                                        </p:tgtEl>
                                        <p:attrNameLst>
                                          <p:attrName>style.rotation</p:attrName>
                                        </p:attrNameLst>
                                      </p:cBhvr>
                                      <p:tavLst>
                                        <p:tav tm="0">
                                          <p:val>
                                            <p:fltVal val="720"/>
                                          </p:val>
                                        </p:tav>
                                        <p:tav tm="100000">
                                          <p:val>
                                            <p:fltVal val="0"/>
                                          </p:val>
                                        </p:tav>
                                      </p:tavLst>
                                    </p:anim>
                                    <p:anim calcmode="lin" valueType="num">
                                      <p:cBhvr>
                                        <p:cTn id="13" dur="2000" fill="hold"/>
                                        <p:tgtEl>
                                          <p:spTgt spid="64707"/>
                                        </p:tgtEl>
                                        <p:attrNameLst>
                                          <p:attrName>ppt_h</p:attrName>
                                        </p:attrNameLst>
                                      </p:cBhvr>
                                      <p:tavLst>
                                        <p:tav tm="0">
                                          <p:val>
                                            <p:fltVal val="0"/>
                                          </p:val>
                                        </p:tav>
                                        <p:tav tm="100000">
                                          <p:val>
                                            <p:strVal val="#ppt_h"/>
                                          </p:val>
                                        </p:tav>
                                      </p:tavLst>
                                    </p:anim>
                                    <p:anim calcmode="lin" valueType="num">
                                      <p:cBhvr>
                                        <p:cTn id="14" dur="2000" fill="hold"/>
                                        <p:tgtEl>
                                          <p:spTgt spid="647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1052513"/>
            <a:ext cx="4067175" cy="639762"/>
          </a:xfrm>
          <a:prstGeom prst="rect">
            <a:avLst/>
          </a:prstGeom>
          <a:noFill/>
          <a:ln w="9525">
            <a:noFill/>
            <a:miter lim="800000"/>
            <a:headEnd/>
            <a:tailEnd/>
          </a:ln>
        </p:spPr>
        <p:txBody>
          <a:bodyPr anchor="ctr">
            <a:spAutoFit/>
          </a:bodyPr>
          <a:lstStyle/>
          <a:p>
            <a:r>
              <a:rPr lang="pt-PT" sz="1200" b="1"/>
              <a:t>Confocal micrograph of milk showing milk protein (green), fat (blue), sugar crystals (black) and cocoa solids (red). Bar = 25 mm </a:t>
            </a:r>
          </a:p>
        </p:txBody>
      </p:sp>
      <p:pic>
        <p:nvPicPr>
          <p:cNvPr id="54275" name="Picture 7"/>
          <p:cNvPicPr>
            <a:picLocks noChangeAspect="1" noChangeArrowheads="1"/>
          </p:cNvPicPr>
          <p:nvPr/>
        </p:nvPicPr>
        <p:blipFill>
          <a:blip r:embed="rId2" cstate="print"/>
          <a:srcRect/>
          <a:stretch>
            <a:fillRect/>
          </a:stretch>
        </p:blipFill>
        <p:spPr bwMode="auto">
          <a:xfrm>
            <a:off x="0" y="4368800"/>
            <a:ext cx="5219700" cy="2241550"/>
          </a:xfrm>
          <a:prstGeom prst="rect">
            <a:avLst/>
          </a:prstGeom>
          <a:noFill/>
          <a:ln w="9525">
            <a:noFill/>
            <a:miter lim="800000"/>
            <a:headEnd/>
            <a:tailEnd/>
          </a:ln>
        </p:spPr>
      </p:pic>
      <p:pic>
        <p:nvPicPr>
          <p:cNvPr id="54276" name="Picture 4" descr="chocolate leite"/>
          <p:cNvPicPr>
            <a:picLocks noChangeAspect="1" noChangeArrowheads="1"/>
          </p:cNvPicPr>
          <p:nvPr/>
        </p:nvPicPr>
        <p:blipFill>
          <a:blip r:embed="rId3" cstate="print"/>
          <a:srcRect/>
          <a:stretch>
            <a:fillRect/>
          </a:stretch>
        </p:blipFill>
        <p:spPr bwMode="auto">
          <a:xfrm>
            <a:off x="3924300" y="333375"/>
            <a:ext cx="4751388" cy="4592638"/>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lecithinchart"/>
          <p:cNvPicPr>
            <a:picLocks noChangeAspect="1" noChangeArrowheads="1"/>
          </p:cNvPicPr>
          <p:nvPr/>
        </p:nvPicPr>
        <p:blipFill>
          <a:blip r:embed="rId2" cstate="print"/>
          <a:srcRect/>
          <a:stretch>
            <a:fillRect/>
          </a:stretch>
        </p:blipFill>
        <p:spPr bwMode="auto">
          <a:xfrm>
            <a:off x="539750" y="576263"/>
            <a:ext cx="3517900" cy="5994400"/>
          </a:xfrm>
          <a:prstGeom prst="rect">
            <a:avLst/>
          </a:prstGeom>
          <a:noFill/>
          <a:ln w="9525">
            <a:noFill/>
            <a:miter lim="800000"/>
            <a:headEnd/>
            <a:tailEnd/>
          </a:ln>
        </p:spPr>
      </p:pic>
      <p:sp>
        <p:nvSpPr>
          <p:cNvPr id="55299" name="Text Box 4"/>
          <p:cNvSpPr txBox="1">
            <a:spLocks noChangeArrowheads="1"/>
          </p:cNvSpPr>
          <p:nvPr/>
        </p:nvSpPr>
        <p:spPr bwMode="auto">
          <a:xfrm>
            <a:off x="3954463" y="0"/>
            <a:ext cx="1233487" cy="457200"/>
          </a:xfrm>
          <a:prstGeom prst="rect">
            <a:avLst/>
          </a:prstGeom>
          <a:noFill/>
          <a:ln w="9525">
            <a:noFill/>
            <a:miter lim="800000"/>
            <a:headEnd/>
            <a:tailEnd/>
          </a:ln>
        </p:spPr>
        <p:txBody>
          <a:bodyPr wrap="none">
            <a:spAutoFit/>
          </a:bodyPr>
          <a:lstStyle/>
          <a:p>
            <a:r>
              <a:rPr lang="pt-PT" b="1"/>
              <a:t>lecitina</a:t>
            </a:r>
          </a:p>
        </p:txBody>
      </p:sp>
      <p:pic>
        <p:nvPicPr>
          <p:cNvPr id="55300" name="Picture 6" descr="lecithin"/>
          <p:cNvPicPr>
            <a:picLocks noChangeAspect="1" noChangeArrowheads="1"/>
          </p:cNvPicPr>
          <p:nvPr/>
        </p:nvPicPr>
        <p:blipFill>
          <a:blip r:embed="rId3" cstate="print"/>
          <a:srcRect/>
          <a:stretch>
            <a:fillRect/>
          </a:stretch>
        </p:blipFill>
        <p:spPr bwMode="auto">
          <a:xfrm>
            <a:off x="5076825" y="260350"/>
            <a:ext cx="3527425" cy="3130550"/>
          </a:xfrm>
          <a:prstGeom prst="rect">
            <a:avLst/>
          </a:prstGeom>
          <a:noFill/>
          <a:ln w="9525">
            <a:noFill/>
            <a:miter lim="800000"/>
            <a:headEnd/>
            <a:tailEnd/>
          </a:ln>
        </p:spPr>
      </p:pic>
      <p:pic>
        <p:nvPicPr>
          <p:cNvPr id="55301" name="Picture 8" descr="lecithin"/>
          <p:cNvPicPr>
            <a:picLocks noChangeAspect="1" noChangeArrowheads="1"/>
          </p:cNvPicPr>
          <p:nvPr/>
        </p:nvPicPr>
        <p:blipFill>
          <a:blip r:embed="rId4" cstate="print"/>
          <a:srcRect/>
          <a:stretch>
            <a:fillRect/>
          </a:stretch>
        </p:blipFill>
        <p:spPr bwMode="auto">
          <a:xfrm>
            <a:off x="5148263" y="3141663"/>
            <a:ext cx="2857500" cy="330517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ia helena\Pictures\2011-03-21\025.jpg"/>
          <p:cNvPicPr>
            <a:picLocks noChangeAspect="1" noChangeArrowheads="1"/>
          </p:cNvPicPr>
          <p:nvPr/>
        </p:nvPicPr>
        <p:blipFill>
          <a:blip r:embed="rId2" cstate="print"/>
          <a:srcRect l="48837" t="51456"/>
          <a:stretch>
            <a:fillRect/>
          </a:stretch>
        </p:blipFill>
        <p:spPr bwMode="auto">
          <a:xfrm flipH="1">
            <a:off x="899592" y="3113584"/>
            <a:ext cx="3645152" cy="3744416"/>
          </a:xfrm>
          <a:prstGeom prst="rect">
            <a:avLst/>
          </a:prstGeom>
          <a:noFill/>
          <a:scene3d>
            <a:camera prst="orthographicFront">
              <a:rot lat="21299999" lon="21299997" rev="0"/>
            </a:camera>
            <a:lightRig rig="threePt" dir="t"/>
          </a:scene3d>
        </p:spPr>
      </p:pic>
      <p:pic>
        <p:nvPicPr>
          <p:cNvPr id="3" name="Picture 2" descr="C:\Users\maria helena\Pictures\2011-03-21\025.jpg"/>
          <p:cNvPicPr>
            <a:picLocks noChangeAspect="1" noChangeArrowheads="1"/>
          </p:cNvPicPr>
          <p:nvPr/>
        </p:nvPicPr>
        <p:blipFill>
          <a:blip r:embed="rId2" cstate="print"/>
          <a:srcRect l="60465" t="27827" b="48544"/>
          <a:stretch>
            <a:fillRect/>
          </a:stretch>
        </p:blipFill>
        <p:spPr bwMode="auto">
          <a:xfrm flipH="1">
            <a:off x="467544" y="260648"/>
            <a:ext cx="3561122" cy="2304256"/>
          </a:xfrm>
          <a:prstGeom prst="rect">
            <a:avLst/>
          </a:prstGeom>
          <a:noFill/>
          <a:scene3d>
            <a:camera prst="orthographicFront">
              <a:rot lat="21299999" lon="21299997" rev="0"/>
            </a:camera>
            <a:lightRig rig="threePt" dir="t"/>
          </a:scene3d>
        </p:spPr>
      </p:pic>
      <p:pic>
        <p:nvPicPr>
          <p:cNvPr id="4" name="Picture 2" descr="C:\Users\maria helena\Pictures\2011-03-21\025.jpg"/>
          <p:cNvPicPr>
            <a:picLocks noChangeAspect="1" noChangeArrowheads="1"/>
          </p:cNvPicPr>
          <p:nvPr/>
        </p:nvPicPr>
        <p:blipFill>
          <a:blip r:embed="rId2" cstate="print"/>
          <a:srcRect t="60048" r="56977"/>
          <a:stretch>
            <a:fillRect/>
          </a:stretch>
        </p:blipFill>
        <p:spPr bwMode="auto">
          <a:xfrm flipH="1">
            <a:off x="5076056" y="1340768"/>
            <a:ext cx="3672408" cy="3692080"/>
          </a:xfrm>
          <a:prstGeom prst="rect">
            <a:avLst/>
          </a:prstGeom>
          <a:noFill/>
          <a:scene3d>
            <a:camera prst="orthographicFront">
              <a:rot lat="21299999" lon="21299997" rev="0"/>
            </a:camera>
            <a:lightRig rig="threePt" dir="t"/>
          </a:scene3d>
        </p:spPr>
      </p:pic>
      <p:sp>
        <p:nvSpPr>
          <p:cNvPr id="56325" name="AutoShape 3">
            <a:hlinkClick r:id="rId3" action="ppaction://hlinksldjump" highlightClick="1"/>
          </p:cNvPr>
          <p:cNvSpPr>
            <a:spLocks noChangeArrowheads="1"/>
          </p:cNvSpPr>
          <p:nvPr/>
        </p:nvSpPr>
        <p:spPr bwMode="auto">
          <a:xfrm>
            <a:off x="8459788" y="6308725"/>
            <a:ext cx="538162" cy="288925"/>
          </a:xfrm>
          <a:prstGeom prst="actionButtonBackPrevious">
            <a:avLst/>
          </a:prstGeom>
          <a:solidFill>
            <a:schemeClr val="accent1"/>
          </a:solidFill>
          <a:ln w="9525">
            <a:noFill/>
            <a:miter lim="800000"/>
            <a:headEnd/>
            <a:tailEnd/>
          </a:ln>
        </p:spPr>
        <p:txBody>
          <a:bodyPr wrap="none" anchor="ctr"/>
          <a:lstStyle/>
          <a:p>
            <a:endParaRPr lang="pt-PT"/>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4F5C201-BB09-3FFF-1C46-4E8485E73485}"/>
              </a:ext>
            </a:extLst>
          </p:cNvPr>
          <p:cNvPicPr>
            <a:picLocks noChangeAspect="1"/>
          </p:cNvPicPr>
          <p:nvPr/>
        </p:nvPicPr>
        <p:blipFill>
          <a:blip r:embed="rId2"/>
          <a:stretch>
            <a:fillRect/>
          </a:stretch>
        </p:blipFill>
        <p:spPr>
          <a:xfrm>
            <a:off x="91051" y="677941"/>
            <a:ext cx="8961897" cy="5502117"/>
          </a:xfrm>
          <a:prstGeom prst="rect">
            <a:avLst/>
          </a:prstGeom>
        </p:spPr>
      </p:pic>
      <p:sp>
        <p:nvSpPr>
          <p:cNvPr id="5" name="CaixaDeTexto 4">
            <a:extLst>
              <a:ext uri="{FF2B5EF4-FFF2-40B4-BE49-F238E27FC236}">
                <a16:creationId xmlns:a16="http://schemas.microsoft.com/office/drawing/2014/main" id="{2E13C17F-9644-6B42-FAEF-187B30C209DC}"/>
              </a:ext>
            </a:extLst>
          </p:cNvPr>
          <p:cNvSpPr txBox="1"/>
          <p:nvPr/>
        </p:nvSpPr>
        <p:spPr>
          <a:xfrm>
            <a:off x="5220072" y="6180058"/>
            <a:ext cx="4572000" cy="246221"/>
          </a:xfrm>
          <a:prstGeom prst="rect">
            <a:avLst/>
          </a:prstGeom>
          <a:noFill/>
        </p:spPr>
        <p:txBody>
          <a:bodyPr wrap="square">
            <a:spAutoFit/>
          </a:bodyPr>
          <a:lstStyle/>
          <a:p>
            <a:r>
              <a:rPr lang="pt-PT" sz="1000" dirty="0"/>
              <a:t>https://www.javachocolates.com.br/pra-que-serve-lecitina-de-soja/</a:t>
            </a:r>
          </a:p>
        </p:txBody>
      </p:sp>
    </p:spTree>
    <p:extLst>
      <p:ext uri="{BB962C8B-B14F-4D97-AF65-F5344CB8AC3E}">
        <p14:creationId xmlns:p14="http://schemas.microsoft.com/office/powerpoint/2010/main" val="3889293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56D44872-A651-3128-4983-2CEF5390CE48}"/>
              </a:ext>
            </a:extLst>
          </p:cNvPr>
          <p:cNvSpPr txBox="1"/>
          <p:nvPr/>
        </p:nvSpPr>
        <p:spPr>
          <a:xfrm>
            <a:off x="1772816" y="1484784"/>
            <a:ext cx="5598368" cy="2308324"/>
          </a:xfrm>
          <a:prstGeom prst="rect">
            <a:avLst/>
          </a:prstGeom>
          <a:noFill/>
        </p:spPr>
        <p:txBody>
          <a:bodyPr wrap="square">
            <a:spAutoFit/>
          </a:bodyPr>
          <a:lstStyle/>
          <a:p>
            <a:r>
              <a:rPr lang="pt-PT" b="1" dirty="0"/>
              <a:t>Explicação científica e acessível do efeito dos emulsionantes no fabrico do chocolate:</a:t>
            </a:r>
          </a:p>
          <a:p>
            <a:endParaRPr lang="pt-PT" dirty="0"/>
          </a:p>
          <a:p>
            <a:r>
              <a:rPr lang="pt-PT" dirty="0">
                <a:solidFill>
                  <a:schemeClr val="accent2">
                    <a:lumMod val="75000"/>
                  </a:schemeClr>
                </a:solidFill>
              </a:rPr>
              <a:t>https://chocolatealchemy.com/blog/2018/12/17/ask-the-alchemist-263</a:t>
            </a:r>
          </a:p>
        </p:txBody>
      </p:sp>
    </p:spTree>
    <p:extLst>
      <p:ext uri="{BB962C8B-B14F-4D97-AF65-F5344CB8AC3E}">
        <p14:creationId xmlns:p14="http://schemas.microsoft.com/office/powerpoint/2010/main" val="1641280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Text Box 4"/>
          <p:cNvSpPr txBox="1">
            <a:spLocks noChangeArrowheads="1"/>
          </p:cNvSpPr>
          <p:nvPr/>
        </p:nvSpPr>
        <p:spPr bwMode="auto">
          <a:xfrm>
            <a:off x="517525" y="574675"/>
            <a:ext cx="6100763" cy="1400175"/>
          </a:xfrm>
          <a:prstGeom prst="rect">
            <a:avLst/>
          </a:prstGeom>
          <a:noFill/>
          <a:ln w="9525">
            <a:noFill/>
            <a:miter lim="800000"/>
            <a:headEnd/>
            <a:tailEnd/>
          </a:ln>
        </p:spPr>
        <p:txBody>
          <a:bodyPr wrap="none">
            <a:spAutoFit/>
          </a:bodyPr>
          <a:lstStyle/>
          <a:p>
            <a:r>
              <a:rPr lang="pt-PT" b="1"/>
              <a:t>1879 • A invenção do chocolate de leite</a:t>
            </a:r>
            <a:r>
              <a:rPr lang="pt-PT" b="1">
                <a:latin typeface="Times New Roman" pitchFamily="18" charset="0"/>
              </a:rPr>
              <a:t> </a:t>
            </a:r>
            <a:br>
              <a:rPr lang="pt-PT" b="1">
                <a:latin typeface="Times New Roman" pitchFamily="18" charset="0"/>
              </a:rPr>
            </a:br>
            <a:r>
              <a:rPr lang="pt-PT" b="1">
                <a:latin typeface="Times New Roman" pitchFamily="18" charset="0"/>
              </a:rPr>
              <a:t>	</a:t>
            </a:r>
            <a:r>
              <a:rPr lang="pt-PT" sz="1400">
                <a:latin typeface="Times New Roman" pitchFamily="18" charset="0"/>
              </a:rPr>
              <a:t>1867 - Henri Nestlé conseque produzir leite em pó.</a:t>
            </a:r>
          </a:p>
          <a:p>
            <a:r>
              <a:rPr lang="pt-PT" sz="1400">
                <a:latin typeface="Times New Roman" pitchFamily="18" charset="0"/>
              </a:rPr>
              <a:t>	1879 – Daniel Peter produz as primeiras tabletes de chocolate de leite.</a:t>
            </a:r>
          </a:p>
          <a:p>
            <a:endParaRPr lang="pt-PT"/>
          </a:p>
        </p:txBody>
      </p:sp>
      <p:pic>
        <p:nvPicPr>
          <p:cNvPr id="169989" name="Picture 5" descr="nestle"/>
          <p:cNvPicPr>
            <a:picLocks noChangeAspect="1" noChangeArrowheads="1"/>
          </p:cNvPicPr>
          <p:nvPr/>
        </p:nvPicPr>
        <p:blipFill>
          <a:blip r:embed="rId2" cstate="print"/>
          <a:srcRect/>
          <a:stretch>
            <a:fillRect/>
          </a:stretch>
        </p:blipFill>
        <p:spPr bwMode="auto">
          <a:xfrm>
            <a:off x="762000" y="2133600"/>
            <a:ext cx="1747838" cy="2590800"/>
          </a:xfrm>
          <a:prstGeom prst="rect">
            <a:avLst/>
          </a:prstGeom>
          <a:noFill/>
          <a:ln w="9525">
            <a:noFill/>
            <a:miter lim="800000"/>
            <a:headEnd/>
            <a:tailEnd/>
          </a:ln>
        </p:spPr>
      </p:pic>
      <p:pic>
        <p:nvPicPr>
          <p:cNvPr id="169990" name="Picture 6" descr="daniel peter"/>
          <p:cNvPicPr>
            <a:picLocks noChangeAspect="1" noChangeArrowheads="1"/>
          </p:cNvPicPr>
          <p:nvPr/>
        </p:nvPicPr>
        <p:blipFill>
          <a:blip r:embed="rId3" cstate="print"/>
          <a:srcRect/>
          <a:stretch>
            <a:fillRect/>
          </a:stretch>
        </p:blipFill>
        <p:spPr bwMode="auto">
          <a:xfrm>
            <a:off x="7011988" y="1981200"/>
            <a:ext cx="1641475" cy="2743200"/>
          </a:xfrm>
          <a:prstGeom prst="rect">
            <a:avLst/>
          </a:prstGeom>
          <a:noFill/>
          <a:ln w="9525">
            <a:noFill/>
            <a:miter lim="800000"/>
            <a:headEnd/>
            <a:tailEnd/>
          </a:ln>
        </p:spPr>
      </p:pic>
      <p:pic>
        <p:nvPicPr>
          <p:cNvPr id="169991" name="Picture 7" descr="choc leite 1873"/>
          <p:cNvPicPr>
            <a:picLocks noChangeAspect="1" noChangeArrowheads="1"/>
          </p:cNvPicPr>
          <p:nvPr/>
        </p:nvPicPr>
        <p:blipFill>
          <a:blip r:embed="rId4" cstate="print"/>
          <a:srcRect/>
          <a:stretch>
            <a:fillRect/>
          </a:stretch>
        </p:blipFill>
        <p:spPr bwMode="auto">
          <a:xfrm>
            <a:off x="2724150" y="2924175"/>
            <a:ext cx="3695700" cy="1809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9988">
                                            <p:txEl>
                                              <p:pRg st="0" end="0"/>
                                            </p:txEl>
                                          </p:spTgt>
                                        </p:tgtEl>
                                        <p:attrNameLst>
                                          <p:attrName>style.visibility</p:attrName>
                                        </p:attrNameLst>
                                      </p:cBhvr>
                                      <p:to>
                                        <p:strVal val="visible"/>
                                      </p:to>
                                    </p:set>
                                    <p:anim calcmode="lin" valueType="num">
                                      <p:cBhvr additive="base">
                                        <p:cTn id="7" dur="500" fill="hold"/>
                                        <p:tgtEl>
                                          <p:spTgt spid="1699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99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9988">
                                            <p:txEl>
                                              <p:pRg st="1" end="1"/>
                                            </p:txEl>
                                          </p:spTgt>
                                        </p:tgtEl>
                                        <p:attrNameLst>
                                          <p:attrName>style.visibility</p:attrName>
                                        </p:attrNameLst>
                                      </p:cBhvr>
                                      <p:to>
                                        <p:strVal val="visible"/>
                                      </p:to>
                                    </p:set>
                                    <p:anim calcmode="lin" valueType="num">
                                      <p:cBhvr additive="base">
                                        <p:cTn id="13" dur="500" fill="hold"/>
                                        <p:tgtEl>
                                          <p:spTgt spid="16998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998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9989"/>
                                        </p:tgtEl>
                                        <p:attrNameLst>
                                          <p:attrName>style.visibility</p:attrName>
                                        </p:attrNameLst>
                                      </p:cBhvr>
                                      <p:to>
                                        <p:strVal val="visible"/>
                                      </p:to>
                                    </p:set>
                                    <p:anim calcmode="lin" valueType="num">
                                      <p:cBhvr additive="base">
                                        <p:cTn id="19" dur="500" fill="hold"/>
                                        <p:tgtEl>
                                          <p:spTgt spid="169989"/>
                                        </p:tgtEl>
                                        <p:attrNameLst>
                                          <p:attrName>ppt_x</p:attrName>
                                        </p:attrNameLst>
                                      </p:cBhvr>
                                      <p:tavLst>
                                        <p:tav tm="0">
                                          <p:val>
                                            <p:strVal val="0-#ppt_w/2"/>
                                          </p:val>
                                        </p:tav>
                                        <p:tav tm="100000">
                                          <p:val>
                                            <p:strVal val="#ppt_x"/>
                                          </p:val>
                                        </p:tav>
                                      </p:tavLst>
                                    </p:anim>
                                    <p:anim calcmode="lin" valueType="num">
                                      <p:cBhvr additive="base">
                                        <p:cTn id="20" dur="500" fill="hold"/>
                                        <p:tgtEl>
                                          <p:spTgt spid="16998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9990"/>
                                        </p:tgtEl>
                                        <p:attrNameLst>
                                          <p:attrName>style.visibility</p:attrName>
                                        </p:attrNameLst>
                                      </p:cBhvr>
                                      <p:to>
                                        <p:strVal val="visible"/>
                                      </p:to>
                                    </p:set>
                                    <p:anim calcmode="lin" valueType="num">
                                      <p:cBhvr additive="base">
                                        <p:cTn id="25" dur="500" fill="hold"/>
                                        <p:tgtEl>
                                          <p:spTgt spid="169990"/>
                                        </p:tgtEl>
                                        <p:attrNameLst>
                                          <p:attrName>ppt_x</p:attrName>
                                        </p:attrNameLst>
                                      </p:cBhvr>
                                      <p:tavLst>
                                        <p:tav tm="0">
                                          <p:val>
                                            <p:strVal val="0-#ppt_w/2"/>
                                          </p:val>
                                        </p:tav>
                                        <p:tav tm="100000">
                                          <p:val>
                                            <p:strVal val="#ppt_x"/>
                                          </p:val>
                                        </p:tav>
                                      </p:tavLst>
                                    </p:anim>
                                    <p:anim calcmode="lin" valueType="num">
                                      <p:cBhvr additive="base">
                                        <p:cTn id="26" dur="500" fill="hold"/>
                                        <p:tgtEl>
                                          <p:spTgt spid="16999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9991"/>
                                        </p:tgtEl>
                                        <p:attrNameLst>
                                          <p:attrName>style.visibility</p:attrName>
                                        </p:attrNameLst>
                                      </p:cBhvr>
                                      <p:to>
                                        <p:strVal val="visible"/>
                                      </p:to>
                                    </p:set>
                                    <p:anim calcmode="lin" valueType="num">
                                      <p:cBhvr additive="base">
                                        <p:cTn id="31" dur="500" fill="hold"/>
                                        <p:tgtEl>
                                          <p:spTgt spid="169991"/>
                                        </p:tgtEl>
                                        <p:attrNameLst>
                                          <p:attrName>ppt_x</p:attrName>
                                        </p:attrNameLst>
                                      </p:cBhvr>
                                      <p:tavLst>
                                        <p:tav tm="0">
                                          <p:val>
                                            <p:strVal val="0-#ppt_w/2"/>
                                          </p:val>
                                        </p:tav>
                                        <p:tav tm="100000">
                                          <p:val>
                                            <p:strVal val="#ppt_x"/>
                                          </p:val>
                                        </p:tav>
                                      </p:tavLst>
                                    </p:anim>
                                    <p:anim calcmode="lin" valueType="num">
                                      <p:cBhvr additive="base">
                                        <p:cTn id="32" dur="500" fill="hold"/>
                                        <p:tgtEl>
                                          <p:spTgt spid="1699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maria helena\Pictures\2011-03-21\027.jpg"/>
          <p:cNvPicPr>
            <a:picLocks noChangeAspect="1" noChangeArrowheads="1"/>
          </p:cNvPicPr>
          <p:nvPr/>
        </p:nvPicPr>
        <p:blipFill>
          <a:blip r:embed="rId2" cstate="print"/>
          <a:srcRect r="26126" b="63651"/>
          <a:stretch>
            <a:fillRect/>
          </a:stretch>
        </p:blipFill>
        <p:spPr bwMode="auto">
          <a:xfrm>
            <a:off x="552450" y="692150"/>
            <a:ext cx="7748588" cy="5257800"/>
          </a:xfrm>
          <a:prstGeom prst="rect">
            <a:avLst/>
          </a:prstGeom>
          <a:noFill/>
          <a:ln w="9525">
            <a:noFill/>
            <a:miter lim="800000"/>
            <a:headEnd/>
            <a:tailEnd/>
          </a:ln>
        </p:spPr>
      </p:pic>
      <p:sp>
        <p:nvSpPr>
          <p:cNvPr id="58371" name="AutoShape 8">
            <a:hlinkClick r:id="rId3" action="ppaction://hlinksldjump" highlightClick="1"/>
          </p:cNvPr>
          <p:cNvSpPr>
            <a:spLocks noChangeArrowheads="1"/>
          </p:cNvSpPr>
          <p:nvPr/>
        </p:nvSpPr>
        <p:spPr bwMode="auto">
          <a:xfrm>
            <a:off x="8172450" y="5876925"/>
            <a:ext cx="360363" cy="288925"/>
          </a:xfrm>
          <a:prstGeom prst="actionButtonBackPrevious">
            <a:avLst/>
          </a:prstGeom>
          <a:solidFill>
            <a:schemeClr val="accent1"/>
          </a:solidFill>
          <a:ln w="9525">
            <a:noFill/>
            <a:miter lim="800000"/>
            <a:headEnd/>
            <a:tailEnd/>
          </a:ln>
        </p:spPr>
        <p:txBody>
          <a:bodyPr wrap="none" anchor="ctr"/>
          <a:lstStyle/>
          <a:p>
            <a:endParaRPr lang="pt-PT"/>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439863" y="2636838"/>
            <a:ext cx="6264275" cy="3378200"/>
          </a:xfrm>
          <a:prstGeom prst="rect">
            <a:avLst/>
          </a:prstGeom>
          <a:noFill/>
          <a:ln w="9525">
            <a:noFill/>
            <a:miter lim="800000"/>
            <a:headEnd/>
            <a:tailEnd/>
          </a:ln>
        </p:spPr>
        <p:txBody>
          <a:bodyPr anchor="ctr">
            <a:spAutoFit/>
          </a:bodyPr>
          <a:lstStyle/>
          <a:p>
            <a:r>
              <a:rPr lang="pt-PT"/>
              <a:t>Refining involves the crushing and shearing of cocoa and sugar particles to produce a product with the desired particle size. Chocolate for the UK or USA markets should be refined to an average particle size of between 20</a:t>
            </a:r>
            <a:r>
              <a:rPr lang="en-US">
                <a:cs typeface="Arial" pitchFamily="34" charset="0"/>
              </a:rPr>
              <a:t>µ</a:t>
            </a:r>
            <a:r>
              <a:rPr lang="pt-PT"/>
              <a:t>m m and 30</a:t>
            </a:r>
            <a:r>
              <a:rPr lang="en-US">
                <a:cs typeface="Arial" pitchFamily="34" charset="0"/>
              </a:rPr>
              <a:t>µ</a:t>
            </a:r>
            <a:r>
              <a:rPr lang="pt-PT"/>
              <a:t>m, whereas European tastes demand a lower size range of 15</a:t>
            </a:r>
            <a:r>
              <a:rPr lang="en-US">
                <a:cs typeface="Arial" pitchFamily="34" charset="0"/>
              </a:rPr>
              <a:t>µ</a:t>
            </a:r>
            <a:r>
              <a:rPr lang="pt-PT"/>
              <a:t>m to 22</a:t>
            </a:r>
            <a:r>
              <a:rPr lang="en-US">
                <a:cs typeface="Arial" pitchFamily="34" charset="0"/>
              </a:rPr>
              <a:t>µ</a:t>
            </a:r>
            <a:r>
              <a:rPr lang="pt-PT"/>
              <a:t>m, which gives a smoother product. </a:t>
            </a:r>
          </a:p>
        </p:txBody>
      </p:sp>
      <p:pic>
        <p:nvPicPr>
          <p:cNvPr id="59395" name="Picture 3" descr="Refining"/>
          <p:cNvPicPr>
            <a:picLocks noChangeAspect="1" noChangeArrowheads="1" noCrop="1"/>
          </p:cNvPicPr>
          <p:nvPr/>
        </p:nvPicPr>
        <p:blipFill>
          <a:blip r:embed="rId2" cstate="print"/>
          <a:srcRect/>
          <a:stretch>
            <a:fillRect/>
          </a:stretch>
        </p:blipFill>
        <p:spPr bwMode="auto">
          <a:xfrm>
            <a:off x="3619500" y="404813"/>
            <a:ext cx="1905000" cy="150495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N-1676-enImg1 1883"/>
          <p:cNvPicPr>
            <a:picLocks noChangeAspect="1" noChangeArrowheads="1"/>
          </p:cNvPicPr>
          <p:nvPr/>
        </p:nvPicPr>
        <p:blipFill>
          <a:blip r:embed="rId2" cstate="print"/>
          <a:srcRect/>
          <a:stretch>
            <a:fillRect/>
          </a:stretch>
        </p:blipFill>
        <p:spPr bwMode="auto">
          <a:xfrm>
            <a:off x="2484438" y="404813"/>
            <a:ext cx="4949825" cy="5467350"/>
          </a:xfrm>
          <a:prstGeom prst="rect">
            <a:avLst/>
          </a:prstGeom>
          <a:noFill/>
          <a:ln w="9525">
            <a:noFill/>
            <a:miter lim="800000"/>
            <a:headEnd/>
            <a:tailEnd/>
          </a:ln>
        </p:spPr>
      </p:pic>
      <p:sp>
        <p:nvSpPr>
          <p:cNvPr id="62467" name="Text Box 4"/>
          <p:cNvSpPr txBox="1">
            <a:spLocks noChangeArrowheads="1"/>
          </p:cNvSpPr>
          <p:nvPr/>
        </p:nvSpPr>
        <p:spPr bwMode="auto">
          <a:xfrm>
            <a:off x="4140200" y="6092825"/>
            <a:ext cx="863600" cy="457200"/>
          </a:xfrm>
          <a:prstGeom prst="rect">
            <a:avLst/>
          </a:prstGeom>
          <a:noFill/>
          <a:ln w="9525">
            <a:noFill/>
            <a:miter lim="800000"/>
            <a:headEnd/>
            <a:tailEnd/>
          </a:ln>
        </p:spPr>
        <p:txBody>
          <a:bodyPr wrap="none">
            <a:spAutoFit/>
          </a:bodyPr>
          <a:lstStyle/>
          <a:p>
            <a:r>
              <a:rPr lang="pt-PT"/>
              <a:t>1883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7"/>
          <p:cNvSpPr txBox="1">
            <a:spLocks noChangeArrowheads="1"/>
          </p:cNvSpPr>
          <p:nvPr/>
        </p:nvSpPr>
        <p:spPr bwMode="auto">
          <a:xfrm>
            <a:off x="3779838" y="404813"/>
            <a:ext cx="1708150" cy="457200"/>
          </a:xfrm>
          <a:prstGeom prst="rect">
            <a:avLst/>
          </a:prstGeom>
          <a:noFill/>
          <a:ln w="9525">
            <a:noFill/>
            <a:miter lim="800000"/>
            <a:headEnd/>
            <a:tailEnd/>
          </a:ln>
        </p:spPr>
        <p:txBody>
          <a:bodyPr wrap="none">
            <a:spAutoFit/>
          </a:bodyPr>
          <a:lstStyle/>
          <a:p>
            <a:r>
              <a:rPr lang="pt-PT"/>
              <a:t>COLHEITA</a:t>
            </a:r>
          </a:p>
        </p:txBody>
      </p:sp>
      <p:pic>
        <p:nvPicPr>
          <p:cNvPr id="10243" name="Picture 9" descr="bioko"/>
          <p:cNvPicPr>
            <a:picLocks noChangeAspect="1" noChangeArrowheads="1"/>
          </p:cNvPicPr>
          <p:nvPr/>
        </p:nvPicPr>
        <p:blipFill>
          <a:blip r:embed="rId3" cstate="print"/>
          <a:srcRect/>
          <a:stretch>
            <a:fillRect/>
          </a:stretch>
        </p:blipFill>
        <p:spPr bwMode="auto">
          <a:xfrm>
            <a:off x="1042988" y="981075"/>
            <a:ext cx="7416800" cy="5418138"/>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AutoShape 3">
            <a:hlinkClick r:id="rId2" action="ppaction://hlinksldjump" highlightClick="1"/>
          </p:cNvPr>
          <p:cNvSpPr>
            <a:spLocks noChangeArrowheads="1"/>
          </p:cNvSpPr>
          <p:nvPr/>
        </p:nvSpPr>
        <p:spPr bwMode="auto">
          <a:xfrm>
            <a:off x="8459788" y="6308725"/>
            <a:ext cx="538162" cy="288925"/>
          </a:xfrm>
          <a:prstGeom prst="actionButtonBackPrevious">
            <a:avLst/>
          </a:prstGeom>
          <a:solidFill>
            <a:schemeClr val="accent1"/>
          </a:solidFill>
          <a:ln w="9525">
            <a:noFill/>
            <a:miter lim="800000"/>
            <a:headEnd/>
            <a:tailEnd/>
          </a:ln>
        </p:spPr>
        <p:txBody>
          <a:bodyPr wrap="none" anchor="ctr"/>
          <a:lstStyle/>
          <a:p>
            <a:endParaRPr lang="pt-PT"/>
          </a:p>
        </p:txBody>
      </p:sp>
      <p:pic>
        <p:nvPicPr>
          <p:cNvPr id="3" name="Imagem 2">
            <a:extLst>
              <a:ext uri="{FF2B5EF4-FFF2-40B4-BE49-F238E27FC236}">
                <a16:creationId xmlns:a16="http://schemas.microsoft.com/office/drawing/2014/main" id="{6E42DBF9-1AE4-4AB9-D66C-A25419702C2F}"/>
              </a:ext>
            </a:extLst>
          </p:cNvPr>
          <p:cNvPicPr>
            <a:picLocks noChangeAspect="1"/>
          </p:cNvPicPr>
          <p:nvPr/>
        </p:nvPicPr>
        <p:blipFill>
          <a:blip r:embed="rId3"/>
          <a:stretch>
            <a:fillRect/>
          </a:stretch>
        </p:blipFill>
        <p:spPr>
          <a:xfrm>
            <a:off x="161024" y="764704"/>
            <a:ext cx="4509120" cy="4509120"/>
          </a:xfrm>
          <a:prstGeom prst="rect">
            <a:avLst/>
          </a:prstGeom>
        </p:spPr>
      </p:pic>
      <p:pic>
        <p:nvPicPr>
          <p:cNvPr id="4" name="Imagem 3">
            <a:extLst>
              <a:ext uri="{FF2B5EF4-FFF2-40B4-BE49-F238E27FC236}">
                <a16:creationId xmlns:a16="http://schemas.microsoft.com/office/drawing/2014/main" id="{98BE9D0A-5C45-725D-2CDC-CABC1BD8B4A5}"/>
              </a:ext>
            </a:extLst>
          </p:cNvPr>
          <p:cNvPicPr>
            <a:picLocks noChangeAspect="1"/>
          </p:cNvPicPr>
          <p:nvPr/>
        </p:nvPicPr>
        <p:blipFill>
          <a:blip r:embed="rId4"/>
          <a:stretch>
            <a:fillRect/>
          </a:stretch>
        </p:blipFill>
        <p:spPr>
          <a:xfrm>
            <a:off x="4700031" y="953344"/>
            <a:ext cx="4320480" cy="4320480"/>
          </a:xfrm>
          <a:prstGeom prst="rect">
            <a:avLst/>
          </a:prstGeom>
        </p:spPr>
      </p:pic>
      <p:sp>
        <p:nvSpPr>
          <p:cNvPr id="6" name="CaixaDeTexto 5">
            <a:extLst>
              <a:ext uri="{FF2B5EF4-FFF2-40B4-BE49-F238E27FC236}">
                <a16:creationId xmlns:a16="http://schemas.microsoft.com/office/drawing/2014/main" id="{A868115E-A0B5-AAB1-7813-8B63ACDD030F}"/>
              </a:ext>
            </a:extLst>
          </p:cNvPr>
          <p:cNvSpPr txBox="1"/>
          <p:nvPr/>
        </p:nvSpPr>
        <p:spPr>
          <a:xfrm>
            <a:off x="3275856" y="5468108"/>
            <a:ext cx="4572000" cy="215444"/>
          </a:xfrm>
          <a:prstGeom prst="rect">
            <a:avLst/>
          </a:prstGeom>
          <a:noFill/>
        </p:spPr>
        <p:txBody>
          <a:bodyPr wrap="square">
            <a:spAutoFit/>
          </a:bodyPr>
          <a:lstStyle/>
          <a:p>
            <a:r>
              <a:rPr lang="pt-PT" sz="800" dirty="0"/>
              <a:t>https://www.camargomaquinas.com.br/refinador-5-rolos/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D19F689-1327-D1A3-BCDD-A3E0DBBE662F}"/>
              </a:ext>
            </a:extLst>
          </p:cNvPr>
          <p:cNvPicPr>
            <a:picLocks noChangeAspect="1"/>
          </p:cNvPicPr>
          <p:nvPr/>
        </p:nvPicPr>
        <p:blipFill>
          <a:blip r:embed="rId2"/>
          <a:stretch>
            <a:fillRect/>
          </a:stretch>
        </p:blipFill>
        <p:spPr>
          <a:xfrm>
            <a:off x="1857375" y="1500187"/>
            <a:ext cx="5429250" cy="3857625"/>
          </a:xfrm>
          <a:prstGeom prst="rect">
            <a:avLst/>
          </a:prstGeom>
        </p:spPr>
      </p:pic>
    </p:spTree>
    <p:extLst>
      <p:ext uri="{BB962C8B-B14F-4D97-AF65-F5344CB8AC3E}">
        <p14:creationId xmlns:p14="http://schemas.microsoft.com/office/powerpoint/2010/main" val="3614841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maria helena\Pictures\2011-03-21\026.jpg"/>
          <p:cNvPicPr>
            <a:picLocks noChangeAspect="1" noChangeArrowheads="1"/>
          </p:cNvPicPr>
          <p:nvPr/>
        </p:nvPicPr>
        <p:blipFill>
          <a:blip r:embed="rId2" cstate="print"/>
          <a:srcRect b="39500"/>
          <a:stretch>
            <a:fillRect/>
          </a:stretch>
        </p:blipFill>
        <p:spPr bwMode="auto">
          <a:xfrm>
            <a:off x="1187450" y="333375"/>
            <a:ext cx="7323138" cy="609282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a:extLst>
              <a:ext uri="{FF2B5EF4-FFF2-40B4-BE49-F238E27FC236}">
                <a16:creationId xmlns:a16="http://schemas.microsoft.com/office/drawing/2014/main" id="{84173857-5466-68BF-C4C2-FB8D77FB7DB3}"/>
              </a:ext>
            </a:extLst>
          </p:cNvPr>
          <p:cNvSpPr>
            <a:spLocks noGrp="1"/>
          </p:cNvSpPr>
          <p:nvPr>
            <p:ph type="title"/>
          </p:nvPr>
        </p:nvSpPr>
        <p:spPr>
          <a:xfrm>
            <a:off x="558405" y="229735"/>
            <a:ext cx="3170195" cy="1143000"/>
          </a:xfrm>
        </p:spPr>
        <p:txBody>
          <a:bodyPr/>
          <a:lstStyle/>
          <a:p>
            <a:r>
              <a:rPr lang="pt-PT" altLang="pt-PT" sz="1400" dirty="0"/>
              <a:t>Refinador 5 rolos</a:t>
            </a:r>
          </a:p>
        </p:txBody>
      </p:sp>
      <p:pic>
        <p:nvPicPr>
          <p:cNvPr id="28675" name="Picture 2">
            <a:extLst>
              <a:ext uri="{FF2B5EF4-FFF2-40B4-BE49-F238E27FC236}">
                <a16:creationId xmlns:a16="http://schemas.microsoft.com/office/drawing/2014/main" id="{09858F5C-FDD3-6862-56E0-7C4160BF16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44462" y="336252"/>
            <a:ext cx="5127625" cy="5937250"/>
          </a:xfrm>
        </p:spPr>
      </p:pic>
      <p:sp>
        <p:nvSpPr>
          <p:cNvPr id="28676" name="Rectângulo 4">
            <a:extLst>
              <a:ext uri="{FF2B5EF4-FFF2-40B4-BE49-F238E27FC236}">
                <a16:creationId xmlns:a16="http://schemas.microsoft.com/office/drawing/2014/main" id="{01045F74-F4BD-8F2D-35BD-E831CF6A6EDF}"/>
              </a:ext>
            </a:extLst>
          </p:cNvPr>
          <p:cNvSpPr>
            <a:spLocks noChangeArrowheads="1"/>
          </p:cNvSpPr>
          <p:nvPr/>
        </p:nvSpPr>
        <p:spPr bwMode="auto">
          <a:xfrm>
            <a:off x="273756" y="6150471"/>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pt-PT" altLang="pt-PT" sz="1000" dirty="0"/>
              <a:t>http://www.gutenberg.org/files/19073/19073-h/images/image086.jpg</a:t>
            </a:r>
          </a:p>
        </p:txBody>
      </p:sp>
      <p:pic>
        <p:nvPicPr>
          <p:cNvPr id="2" name="Imagem 1">
            <a:extLst>
              <a:ext uri="{FF2B5EF4-FFF2-40B4-BE49-F238E27FC236}">
                <a16:creationId xmlns:a16="http://schemas.microsoft.com/office/drawing/2014/main" id="{B3163A0E-151F-E481-C890-9C4080086357}"/>
              </a:ext>
            </a:extLst>
          </p:cNvPr>
          <p:cNvPicPr>
            <a:picLocks noChangeAspect="1"/>
          </p:cNvPicPr>
          <p:nvPr/>
        </p:nvPicPr>
        <p:blipFill>
          <a:blip r:embed="rId3"/>
          <a:stretch>
            <a:fillRect/>
          </a:stretch>
        </p:blipFill>
        <p:spPr>
          <a:xfrm>
            <a:off x="1403648" y="3693408"/>
            <a:ext cx="2452347" cy="2457063"/>
          </a:xfrm>
          <a:prstGeom prst="rect">
            <a:avLst/>
          </a:prstGeom>
        </p:spPr>
      </p:pic>
      <p:pic>
        <p:nvPicPr>
          <p:cNvPr id="3" name="Imagem 2">
            <a:extLst>
              <a:ext uri="{FF2B5EF4-FFF2-40B4-BE49-F238E27FC236}">
                <a16:creationId xmlns:a16="http://schemas.microsoft.com/office/drawing/2014/main" id="{DA2947C7-551E-1EB1-5FA2-232DD2F177CB}"/>
              </a:ext>
            </a:extLst>
          </p:cNvPr>
          <p:cNvPicPr>
            <a:picLocks noChangeAspect="1"/>
          </p:cNvPicPr>
          <p:nvPr/>
        </p:nvPicPr>
        <p:blipFill>
          <a:blip r:embed="rId4"/>
          <a:stretch>
            <a:fillRect/>
          </a:stretch>
        </p:blipFill>
        <p:spPr>
          <a:xfrm>
            <a:off x="-116620" y="1372735"/>
            <a:ext cx="5352752" cy="167654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7493B4F-7FA5-5E47-2B4F-97C39AD59152}"/>
              </a:ext>
            </a:extLst>
          </p:cNvPr>
          <p:cNvPicPr>
            <a:picLocks noChangeAspect="1"/>
          </p:cNvPicPr>
          <p:nvPr/>
        </p:nvPicPr>
        <p:blipFill>
          <a:blip r:embed="rId2"/>
          <a:stretch>
            <a:fillRect/>
          </a:stretch>
        </p:blipFill>
        <p:spPr>
          <a:xfrm>
            <a:off x="963617" y="693183"/>
            <a:ext cx="7216765" cy="5471634"/>
          </a:xfrm>
          <a:prstGeom prst="rect">
            <a:avLst/>
          </a:prstGeom>
        </p:spPr>
      </p:pic>
      <p:sp>
        <p:nvSpPr>
          <p:cNvPr id="5" name="CaixaDeTexto 4">
            <a:extLst>
              <a:ext uri="{FF2B5EF4-FFF2-40B4-BE49-F238E27FC236}">
                <a16:creationId xmlns:a16="http://schemas.microsoft.com/office/drawing/2014/main" id="{CFA5D915-D239-7229-6718-7B73DB69515A}"/>
              </a:ext>
            </a:extLst>
          </p:cNvPr>
          <p:cNvSpPr txBox="1"/>
          <p:nvPr/>
        </p:nvSpPr>
        <p:spPr>
          <a:xfrm rot="5400000">
            <a:off x="6282154" y="3321278"/>
            <a:ext cx="4572000" cy="215444"/>
          </a:xfrm>
          <a:prstGeom prst="rect">
            <a:avLst/>
          </a:prstGeom>
          <a:noFill/>
        </p:spPr>
        <p:txBody>
          <a:bodyPr wrap="square">
            <a:spAutoFit/>
          </a:bodyPr>
          <a:lstStyle/>
          <a:p>
            <a:r>
              <a:rPr lang="pt-PT" sz="800" dirty="0"/>
              <a:t>https://www.cacaochocolade.nl/main.php?lng=5&amp;p=inhoud&amp;h=5&amp;g=1&amp;s=4&amp;z=0&amp;sp=</a:t>
            </a:r>
          </a:p>
        </p:txBody>
      </p:sp>
    </p:spTree>
    <p:extLst>
      <p:ext uri="{BB962C8B-B14F-4D97-AF65-F5344CB8AC3E}">
        <p14:creationId xmlns:p14="http://schemas.microsoft.com/office/powerpoint/2010/main" val="27443647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maria helena\Pictures\2011-03-21\026.jpg"/>
          <p:cNvPicPr>
            <a:picLocks noChangeAspect="1" noChangeArrowheads="1"/>
          </p:cNvPicPr>
          <p:nvPr/>
        </p:nvPicPr>
        <p:blipFill>
          <a:blip r:embed="rId2" cstate="print"/>
          <a:srcRect t="60500"/>
          <a:stretch>
            <a:fillRect/>
          </a:stretch>
        </p:blipFill>
        <p:spPr bwMode="auto">
          <a:xfrm>
            <a:off x="684213" y="1268413"/>
            <a:ext cx="8164512" cy="4437062"/>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Text Box 4"/>
          <p:cNvSpPr txBox="1">
            <a:spLocks noChangeArrowheads="1"/>
          </p:cNvSpPr>
          <p:nvPr/>
        </p:nvSpPr>
        <p:spPr bwMode="auto">
          <a:xfrm>
            <a:off x="822325" y="649288"/>
            <a:ext cx="6635750" cy="457200"/>
          </a:xfrm>
          <a:prstGeom prst="rect">
            <a:avLst/>
          </a:prstGeom>
          <a:noFill/>
          <a:ln w="9525">
            <a:noFill/>
            <a:miter lim="800000"/>
            <a:headEnd/>
            <a:tailEnd/>
          </a:ln>
        </p:spPr>
        <p:txBody>
          <a:bodyPr wrap="none">
            <a:spAutoFit/>
          </a:bodyPr>
          <a:lstStyle/>
          <a:p>
            <a:r>
              <a:rPr lang="pt-PT" b="1" dirty="0"/>
              <a:t>1879 • </a:t>
            </a:r>
            <a:r>
              <a:rPr lang="pt-PT" b="1" dirty="0" err="1"/>
              <a:t>Rudolphe</a:t>
            </a:r>
            <a:r>
              <a:rPr lang="pt-PT" b="1" dirty="0"/>
              <a:t> </a:t>
            </a:r>
            <a:r>
              <a:rPr lang="pt-PT" b="1" dirty="0" err="1"/>
              <a:t>Lindt</a:t>
            </a:r>
            <a:r>
              <a:rPr lang="pt-PT" b="1" dirty="0"/>
              <a:t> inventa a </a:t>
            </a:r>
            <a:r>
              <a:rPr lang="pt-PT" b="1" dirty="0" err="1">
                <a:highlight>
                  <a:srgbClr val="FFFF00"/>
                </a:highlight>
              </a:rPr>
              <a:t>conchagem</a:t>
            </a:r>
            <a:r>
              <a:rPr lang="pt-PT" b="1" dirty="0">
                <a:highlight>
                  <a:srgbClr val="FFFF00"/>
                </a:highlight>
              </a:rPr>
              <a:t>.</a:t>
            </a:r>
          </a:p>
        </p:txBody>
      </p:sp>
      <p:graphicFrame>
        <p:nvGraphicFramePr>
          <p:cNvPr id="171013" name="Object 5"/>
          <p:cNvGraphicFramePr>
            <a:graphicFrameLocks noChangeAspect="1"/>
          </p:cNvGraphicFramePr>
          <p:nvPr>
            <p:extLst>
              <p:ext uri="{D42A27DB-BD31-4B8C-83A1-F6EECF244321}">
                <p14:modId xmlns:p14="http://schemas.microsoft.com/office/powerpoint/2010/main" val="997862398"/>
              </p:ext>
            </p:extLst>
          </p:nvPr>
        </p:nvGraphicFramePr>
        <p:xfrm>
          <a:off x="4067944" y="1504203"/>
          <a:ext cx="4141579" cy="3794733"/>
        </p:xfrm>
        <a:graphic>
          <a:graphicData uri="http://schemas.openxmlformats.org/presentationml/2006/ole">
            <mc:AlternateContent xmlns:mc="http://schemas.openxmlformats.org/markup-compatibility/2006">
              <mc:Choice xmlns:v="urn:schemas-microsoft-com:vml" Requires="v">
                <p:oleObj name="Fotografia do Photo Editor" r:id="rId2" imgW="2381582" imgH="2180952" progId="">
                  <p:embed/>
                </p:oleObj>
              </mc:Choice>
              <mc:Fallback>
                <p:oleObj name="Fotografia do Photo Editor" r:id="rId2" imgW="2381582" imgH="2180952" progId="">
                  <p:embed/>
                  <p:pic>
                    <p:nvPicPr>
                      <p:cNvPr id="171013"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504203"/>
                        <a:ext cx="4141579" cy="3794733"/>
                      </a:xfrm>
                      <a:prstGeom prst="rect">
                        <a:avLst/>
                      </a:prstGeom>
                      <a:noFill/>
                      <a:ln>
                        <a:noFill/>
                      </a:ln>
                      <a:effectLst/>
                    </p:spPr>
                  </p:pic>
                </p:oleObj>
              </mc:Fallback>
            </mc:AlternateContent>
          </a:graphicData>
        </a:graphic>
      </p:graphicFrame>
      <p:pic>
        <p:nvPicPr>
          <p:cNvPr id="171014" name="Picture 6" descr="lindt"/>
          <p:cNvPicPr>
            <a:picLocks noChangeAspect="1" noChangeArrowheads="1"/>
          </p:cNvPicPr>
          <p:nvPr/>
        </p:nvPicPr>
        <p:blipFill>
          <a:blip r:embed="rId4" cstate="print"/>
          <a:srcRect/>
          <a:stretch>
            <a:fillRect/>
          </a:stretch>
        </p:blipFill>
        <p:spPr bwMode="auto">
          <a:xfrm>
            <a:off x="838200" y="1524000"/>
            <a:ext cx="2132013" cy="350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1012"/>
                                        </p:tgtEl>
                                        <p:attrNameLst>
                                          <p:attrName>style.visibility</p:attrName>
                                        </p:attrNameLst>
                                      </p:cBhvr>
                                      <p:to>
                                        <p:strVal val="visible"/>
                                      </p:to>
                                    </p:set>
                                    <p:anim calcmode="lin" valueType="num">
                                      <p:cBhvr additive="base">
                                        <p:cTn id="7" dur="500" fill="hold"/>
                                        <p:tgtEl>
                                          <p:spTgt spid="171012"/>
                                        </p:tgtEl>
                                        <p:attrNameLst>
                                          <p:attrName>ppt_x</p:attrName>
                                        </p:attrNameLst>
                                      </p:cBhvr>
                                      <p:tavLst>
                                        <p:tav tm="0">
                                          <p:val>
                                            <p:strVal val="0-#ppt_w/2"/>
                                          </p:val>
                                        </p:tav>
                                        <p:tav tm="100000">
                                          <p:val>
                                            <p:strVal val="#ppt_x"/>
                                          </p:val>
                                        </p:tav>
                                      </p:tavLst>
                                    </p:anim>
                                    <p:anim calcmode="lin" valueType="num">
                                      <p:cBhvr additive="base">
                                        <p:cTn id="8" dur="500" fill="hold"/>
                                        <p:tgtEl>
                                          <p:spTgt spid="1710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1710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71013"/>
                                        </p:tgtEl>
                                        <p:attrNameLst>
                                          <p:attrName>style.visibility</p:attrName>
                                        </p:attrNameLst>
                                      </p:cBhvr>
                                      <p:to>
                                        <p:strVal val="visible"/>
                                      </p:to>
                                    </p:set>
                                    <p:anim calcmode="lin" valueType="num">
                                      <p:cBhvr additive="base">
                                        <p:cTn id="17" dur="500" fill="hold"/>
                                        <p:tgtEl>
                                          <p:spTgt spid="171013"/>
                                        </p:tgtEl>
                                        <p:attrNameLst>
                                          <p:attrName>ppt_x</p:attrName>
                                        </p:attrNameLst>
                                      </p:cBhvr>
                                      <p:tavLst>
                                        <p:tav tm="0">
                                          <p:val>
                                            <p:strVal val="1+#ppt_w/2"/>
                                          </p:val>
                                        </p:tav>
                                        <p:tav tm="100000">
                                          <p:val>
                                            <p:strVal val="#ppt_x"/>
                                          </p:val>
                                        </p:tav>
                                      </p:tavLst>
                                    </p:anim>
                                    <p:anim calcmode="lin" valueType="num">
                                      <p:cBhvr additive="base">
                                        <p:cTn id="18" dur="500" fill="hold"/>
                                        <p:tgtEl>
                                          <p:spTgt spid="171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2"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a:extLst>
              <a:ext uri="{FF2B5EF4-FFF2-40B4-BE49-F238E27FC236}">
                <a16:creationId xmlns:a16="http://schemas.microsoft.com/office/drawing/2014/main" id="{D1825F48-21A9-ACFE-3269-52FEE0668558}"/>
              </a:ext>
            </a:extLst>
          </p:cNvPr>
          <p:cNvSpPr>
            <a:spLocks noGrp="1"/>
          </p:cNvSpPr>
          <p:nvPr>
            <p:ph type="title"/>
          </p:nvPr>
        </p:nvSpPr>
        <p:spPr>
          <a:xfrm>
            <a:off x="5004048" y="476672"/>
            <a:ext cx="3454152" cy="1275928"/>
          </a:xfrm>
        </p:spPr>
        <p:txBody>
          <a:bodyPr/>
          <a:lstStyle/>
          <a:p>
            <a:r>
              <a:rPr lang="pt-PT" altLang="pt-PT" sz="2000" dirty="0"/>
              <a:t>CONCHA HORIZONTAL</a:t>
            </a:r>
          </a:p>
        </p:txBody>
      </p:sp>
      <p:pic>
        <p:nvPicPr>
          <p:cNvPr id="29699" name="Picture 2">
            <a:extLst>
              <a:ext uri="{FF2B5EF4-FFF2-40B4-BE49-F238E27FC236}">
                <a16:creationId xmlns:a16="http://schemas.microsoft.com/office/drawing/2014/main" id="{B1E97C69-2AED-EAA7-4A18-A35D262236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561" y="0"/>
            <a:ext cx="4643264" cy="3581696"/>
          </a:xfrm>
        </p:spPr>
      </p:pic>
      <p:sp>
        <p:nvSpPr>
          <p:cNvPr id="29700" name="Rectângulo 4">
            <a:extLst>
              <a:ext uri="{FF2B5EF4-FFF2-40B4-BE49-F238E27FC236}">
                <a16:creationId xmlns:a16="http://schemas.microsoft.com/office/drawing/2014/main" id="{C9014764-B278-5488-6613-EBEB176FFA29}"/>
              </a:ext>
            </a:extLst>
          </p:cNvPr>
          <p:cNvSpPr>
            <a:spLocks noChangeArrowheads="1"/>
          </p:cNvSpPr>
          <p:nvPr/>
        </p:nvSpPr>
        <p:spPr bwMode="auto">
          <a:xfrm rot="5400000">
            <a:off x="6710408" y="3839369"/>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pt-PT" altLang="pt-PT" sz="1000" dirty="0"/>
              <a:t>http://www.gutenberg.org/files/19073/19073-h/19073-h.htm#image80</a:t>
            </a:r>
          </a:p>
        </p:txBody>
      </p:sp>
      <p:pic>
        <p:nvPicPr>
          <p:cNvPr id="2" name="Imagem 1">
            <a:extLst>
              <a:ext uri="{FF2B5EF4-FFF2-40B4-BE49-F238E27FC236}">
                <a16:creationId xmlns:a16="http://schemas.microsoft.com/office/drawing/2014/main" id="{84A71CD0-B2EA-836E-9050-966F77324518}"/>
              </a:ext>
            </a:extLst>
          </p:cNvPr>
          <p:cNvPicPr>
            <a:picLocks noChangeAspect="1"/>
          </p:cNvPicPr>
          <p:nvPr/>
        </p:nvPicPr>
        <p:blipFill>
          <a:blip r:embed="rId3"/>
          <a:stretch>
            <a:fillRect/>
          </a:stretch>
        </p:blipFill>
        <p:spPr>
          <a:xfrm>
            <a:off x="3491880" y="2666704"/>
            <a:ext cx="5454604" cy="3581696"/>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6" name="Picture 6" descr="concha long"/>
          <p:cNvPicPr>
            <a:picLocks noChangeAspect="1" noChangeArrowheads="1"/>
          </p:cNvPicPr>
          <p:nvPr/>
        </p:nvPicPr>
        <p:blipFill>
          <a:blip r:embed="rId2" cstate="print"/>
          <a:srcRect/>
          <a:stretch>
            <a:fillRect/>
          </a:stretch>
        </p:blipFill>
        <p:spPr bwMode="auto">
          <a:xfrm>
            <a:off x="5076825" y="333375"/>
            <a:ext cx="3881438" cy="4968875"/>
          </a:xfrm>
          <a:prstGeom prst="rect">
            <a:avLst/>
          </a:prstGeom>
          <a:noFill/>
          <a:ln w="9525">
            <a:noFill/>
            <a:miter lim="800000"/>
            <a:headEnd/>
            <a:tailEnd/>
          </a:ln>
        </p:spPr>
      </p:pic>
      <p:pic>
        <p:nvPicPr>
          <p:cNvPr id="4" name="Picture 2" descr="C:\Users\maria helena\Pictures\2011-03-21\025.jpg"/>
          <p:cNvPicPr>
            <a:picLocks noChangeAspect="1" noChangeArrowheads="1"/>
          </p:cNvPicPr>
          <p:nvPr/>
        </p:nvPicPr>
        <p:blipFill>
          <a:blip r:embed="rId3" cstate="print"/>
          <a:srcRect l="4788" r="53488" b="74786"/>
          <a:stretch>
            <a:fillRect/>
          </a:stretch>
        </p:blipFill>
        <p:spPr bwMode="auto">
          <a:xfrm flipH="1">
            <a:off x="394768" y="1616480"/>
            <a:ext cx="3672408" cy="2402663"/>
          </a:xfrm>
          <a:prstGeom prst="rect">
            <a:avLst/>
          </a:prstGeom>
          <a:noFill/>
          <a:scene3d>
            <a:camera prst="orthographicFront">
              <a:rot lat="21299999" lon="21299997" rev="0"/>
            </a:camera>
            <a:lightRig rig="threePt" dir="t"/>
          </a:scene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0166"/>
                                        </p:tgtEl>
                                        <p:attrNameLst>
                                          <p:attrName>style.visibility</p:attrName>
                                        </p:attrNameLst>
                                      </p:cBhvr>
                                      <p:to>
                                        <p:strVal val="visible"/>
                                      </p:to>
                                    </p:set>
                                    <p:anim calcmode="lin" valueType="num">
                                      <p:cBhvr additive="base">
                                        <p:cTn id="7" dur="500" fill="hold"/>
                                        <p:tgtEl>
                                          <p:spTgt spid="220166"/>
                                        </p:tgtEl>
                                        <p:attrNameLst>
                                          <p:attrName>ppt_x</p:attrName>
                                        </p:attrNameLst>
                                      </p:cBhvr>
                                      <p:tavLst>
                                        <p:tav tm="0">
                                          <p:val>
                                            <p:strVal val="0-#ppt_w/2"/>
                                          </p:val>
                                        </p:tav>
                                        <p:tav tm="100000">
                                          <p:val>
                                            <p:strVal val="#ppt_x"/>
                                          </p:val>
                                        </p:tav>
                                      </p:tavLst>
                                    </p:anim>
                                    <p:anim calcmode="lin" valueType="num">
                                      <p:cBhvr additive="base">
                                        <p:cTn id="8" dur="500" fill="hold"/>
                                        <p:tgtEl>
                                          <p:spTgt spid="2201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onching1"/>
          <p:cNvPicPr>
            <a:picLocks noChangeAspect="1" noChangeArrowheads="1"/>
          </p:cNvPicPr>
          <p:nvPr/>
        </p:nvPicPr>
        <p:blipFill>
          <a:blip r:embed="rId2" cstate="print"/>
          <a:srcRect/>
          <a:stretch>
            <a:fillRect/>
          </a:stretch>
        </p:blipFill>
        <p:spPr bwMode="auto">
          <a:xfrm>
            <a:off x="0" y="3573463"/>
            <a:ext cx="4681538" cy="3368675"/>
          </a:xfrm>
          <a:prstGeom prst="rect">
            <a:avLst/>
          </a:prstGeom>
          <a:noFill/>
          <a:ln w="9525">
            <a:noFill/>
            <a:miter lim="800000"/>
            <a:headEnd/>
            <a:tailEnd/>
          </a:ln>
        </p:spPr>
      </p:pic>
      <p:pic>
        <p:nvPicPr>
          <p:cNvPr id="65539" name="Picture 3"/>
          <p:cNvPicPr>
            <a:picLocks noChangeAspect="1" noChangeArrowheads="1"/>
          </p:cNvPicPr>
          <p:nvPr/>
        </p:nvPicPr>
        <p:blipFill>
          <a:blip r:embed="rId3" cstate="print"/>
          <a:srcRect/>
          <a:stretch>
            <a:fillRect/>
          </a:stretch>
        </p:blipFill>
        <p:spPr bwMode="auto">
          <a:xfrm>
            <a:off x="395288" y="404813"/>
            <a:ext cx="4465637" cy="2574925"/>
          </a:xfrm>
          <a:prstGeom prst="rect">
            <a:avLst/>
          </a:prstGeom>
          <a:noFill/>
          <a:ln w="9525">
            <a:noFill/>
            <a:miter lim="800000"/>
            <a:headEnd/>
            <a:tailEnd/>
          </a:ln>
        </p:spPr>
      </p:pic>
      <p:pic>
        <p:nvPicPr>
          <p:cNvPr id="65540" name="Picture 4" descr="drying conche"/>
          <p:cNvPicPr>
            <a:picLocks noChangeAspect="1" noChangeArrowheads="1"/>
          </p:cNvPicPr>
          <p:nvPr/>
        </p:nvPicPr>
        <p:blipFill>
          <a:blip r:embed="rId4" cstate="print"/>
          <a:srcRect/>
          <a:stretch>
            <a:fillRect/>
          </a:stretch>
        </p:blipFill>
        <p:spPr bwMode="auto">
          <a:xfrm>
            <a:off x="5173663" y="188913"/>
            <a:ext cx="3970337" cy="3779837"/>
          </a:xfrm>
          <a:prstGeom prst="rect">
            <a:avLst/>
          </a:prstGeom>
          <a:noFill/>
          <a:ln w="9525">
            <a:noFill/>
            <a:miter lim="800000"/>
            <a:headEnd/>
            <a:tailEnd/>
          </a:ln>
        </p:spPr>
      </p:pic>
      <p:pic>
        <p:nvPicPr>
          <p:cNvPr id="65541" name="Picture 10" descr="kneading"/>
          <p:cNvPicPr>
            <a:picLocks noChangeAspect="1" noChangeArrowheads="1"/>
          </p:cNvPicPr>
          <p:nvPr/>
        </p:nvPicPr>
        <p:blipFill>
          <a:blip r:embed="rId5" cstate="print"/>
          <a:srcRect/>
          <a:stretch>
            <a:fillRect/>
          </a:stretch>
        </p:blipFill>
        <p:spPr bwMode="auto">
          <a:xfrm>
            <a:off x="6607175" y="4149725"/>
            <a:ext cx="2139950" cy="270827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colheita"/>
          <p:cNvPicPr>
            <a:picLocks noChangeAspect="1" noChangeArrowheads="1"/>
          </p:cNvPicPr>
          <p:nvPr/>
        </p:nvPicPr>
        <p:blipFill>
          <a:blip r:embed="rId3" cstate="print"/>
          <a:srcRect/>
          <a:stretch>
            <a:fillRect/>
          </a:stretch>
        </p:blipFill>
        <p:spPr bwMode="auto">
          <a:xfrm>
            <a:off x="1547813" y="0"/>
            <a:ext cx="5349875" cy="6308725"/>
          </a:xfrm>
          <a:prstGeom prst="rect">
            <a:avLst/>
          </a:prstGeom>
          <a:noFill/>
          <a:ln w="9525">
            <a:noFill/>
            <a:miter lim="800000"/>
            <a:headEnd/>
            <a:tailEnd/>
          </a:ln>
        </p:spPr>
      </p:pic>
      <p:sp>
        <p:nvSpPr>
          <p:cNvPr id="11267" name="Text Box 6"/>
          <p:cNvSpPr txBox="1">
            <a:spLocks noChangeArrowheads="1"/>
          </p:cNvSpPr>
          <p:nvPr/>
        </p:nvSpPr>
        <p:spPr bwMode="auto">
          <a:xfrm>
            <a:off x="7092950" y="692150"/>
            <a:ext cx="1708150" cy="457200"/>
          </a:xfrm>
          <a:prstGeom prst="rect">
            <a:avLst/>
          </a:prstGeom>
          <a:noFill/>
          <a:ln w="9525">
            <a:noFill/>
            <a:miter lim="800000"/>
            <a:headEnd/>
            <a:tailEnd/>
          </a:ln>
        </p:spPr>
        <p:txBody>
          <a:bodyPr wrap="none">
            <a:spAutoFit/>
          </a:bodyPr>
          <a:lstStyle/>
          <a:p>
            <a:r>
              <a:rPr lang="pt-PT"/>
              <a:t>COLHEITA</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onching2"/>
          <p:cNvPicPr>
            <a:picLocks noChangeAspect="1" noChangeArrowheads="1"/>
          </p:cNvPicPr>
          <p:nvPr/>
        </p:nvPicPr>
        <p:blipFill>
          <a:blip r:embed="rId2" cstate="print"/>
          <a:srcRect/>
          <a:stretch>
            <a:fillRect/>
          </a:stretch>
        </p:blipFill>
        <p:spPr bwMode="auto">
          <a:xfrm>
            <a:off x="395288" y="404813"/>
            <a:ext cx="3744912" cy="2762250"/>
          </a:xfrm>
          <a:prstGeom prst="rect">
            <a:avLst/>
          </a:prstGeom>
          <a:noFill/>
          <a:ln w="9525">
            <a:noFill/>
            <a:miter lim="800000"/>
            <a:headEnd/>
            <a:tailEnd/>
          </a:ln>
        </p:spPr>
      </p:pic>
      <p:pic>
        <p:nvPicPr>
          <p:cNvPr id="66563" name="Picture 3" descr="conching"/>
          <p:cNvPicPr>
            <a:picLocks noChangeAspect="1" noChangeArrowheads="1"/>
          </p:cNvPicPr>
          <p:nvPr/>
        </p:nvPicPr>
        <p:blipFill>
          <a:blip r:embed="rId3" cstate="print"/>
          <a:srcRect/>
          <a:stretch>
            <a:fillRect/>
          </a:stretch>
        </p:blipFill>
        <p:spPr bwMode="auto">
          <a:xfrm>
            <a:off x="4572000" y="333375"/>
            <a:ext cx="4124325" cy="2924175"/>
          </a:xfrm>
          <a:prstGeom prst="rect">
            <a:avLst/>
          </a:prstGeom>
          <a:noFill/>
          <a:ln w="9525">
            <a:noFill/>
            <a:miter lim="800000"/>
            <a:headEnd/>
            <a:tailEnd/>
          </a:ln>
        </p:spPr>
      </p:pic>
      <p:pic>
        <p:nvPicPr>
          <p:cNvPr id="66564" name="Picture 5" descr="factory-7"/>
          <p:cNvPicPr>
            <a:picLocks noChangeAspect="1" noChangeArrowheads="1"/>
          </p:cNvPicPr>
          <p:nvPr/>
        </p:nvPicPr>
        <p:blipFill>
          <a:blip r:embed="rId4" cstate="print"/>
          <a:srcRect/>
          <a:stretch>
            <a:fillRect/>
          </a:stretch>
        </p:blipFill>
        <p:spPr bwMode="auto">
          <a:xfrm>
            <a:off x="2087563" y="3284538"/>
            <a:ext cx="4968875" cy="3348037"/>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aria helena\Pictures\2011-03-21\025.jpg"/>
          <p:cNvPicPr>
            <a:picLocks noChangeAspect="1" noChangeArrowheads="1"/>
          </p:cNvPicPr>
          <p:nvPr/>
        </p:nvPicPr>
        <p:blipFill>
          <a:blip r:embed="rId2" cstate="print"/>
          <a:srcRect l="4788" t="25031" r="53488" b="39952"/>
          <a:stretch>
            <a:fillRect/>
          </a:stretch>
        </p:blipFill>
        <p:spPr bwMode="auto">
          <a:xfrm flipH="1">
            <a:off x="1410476" y="620688"/>
            <a:ext cx="6102249" cy="5544616"/>
          </a:xfrm>
          <a:prstGeom prst="rect">
            <a:avLst/>
          </a:prstGeom>
          <a:noFill/>
          <a:scene3d>
            <a:camera prst="orthographicFront">
              <a:rot lat="21299999" lon="21299997" rev="0"/>
            </a:camera>
            <a:lightRig rig="threePt" dir="t"/>
          </a:scene3d>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449AC-F041-D66C-A38B-1D165A3D0FAA}"/>
            </a:ext>
          </a:extLst>
        </p:cNvPr>
        <p:cNvGrpSpPr/>
        <p:nvPr/>
      </p:nvGrpSpPr>
      <p:grpSpPr>
        <a:xfrm>
          <a:off x="0" y="0"/>
          <a:ext cx="0" cy="0"/>
          <a:chOff x="0" y="0"/>
          <a:chExt cx="0" cy="0"/>
        </a:xfrm>
      </p:grpSpPr>
      <p:sp>
        <p:nvSpPr>
          <p:cNvPr id="25602" name="Título 1">
            <a:extLst>
              <a:ext uri="{FF2B5EF4-FFF2-40B4-BE49-F238E27FC236}">
                <a16:creationId xmlns:a16="http://schemas.microsoft.com/office/drawing/2014/main" id="{C58AC134-7F9D-AE20-AAFF-9000B1EEEC6D}"/>
              </a:ext>
            </a:extLst>
          </p:cNvPr>
          <p:cNvSpPr>
            <a:spLocks noGrp="1"/>
          </p:cNvSpPr>
          <p:nvPr>
            <p:ph type="title"/>
          </p:nvPr>
        </p:nvSpPr>
        <p:spPr>
          <a:xfrm>
            <a:off x="457200" y="274638"/>
            <a:ext cx="8229600" cy="561975"/>
          </a:xfrm>
        </p:spPr>
        <p:txBody>
          <a:bodyPr/>
          <a:lstStyle/>
          <a:p>
            <a:r>
              <a:rPr lang="pt-PT" altLang="pt-PT" sz="2000" b="1" dirty="0"/>
              <a:t>CONCHE</a:t>
            </a:r>
            <a:br>
              <a:rPr lang="pt-PT" altLang="pt-PT" sz="2000" b="1" dirty="0"/>
            </a:br>
            <a:r>
              <a:rPr lang="pt-PT" altLang="pt-PT" sz="2000" b="1" dirty="0"/>
              <a:t>CLOVER 30-60</a:t>
            </a:r>
            <a:endParaRPr lang="pt-PT" altLang="pt-PT" sz="2000" dirty="0"/>
          </a:p>
        </p:txBody>
      </p:sp>
      <p:pic>
        <p:nvPicPr>
          <p:cNvPr id="25603" name="Picture 1">
            <a:extLst>
              <a:ext uri="{FF2B5EF4-FFF2-40B4-BE49-F238E27FC236}">
                <a16:creationId xmlns:a16="http://schemas.microsoft.com/office/drawing/2014/main" id="{5860305F-5856-61CC-D6AA-C9A52DD8A8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7" y="1739726"/>
            <a:ext cx="3641031" cy="3736014"/>
          </a:xfrm>
        </p:spPr>
      </p:pic>
      <p:pic>
        <p:nvPicPr>
          <p:cNvPr id="25604" name="Picture 3">
            <a:extLst>
              <a:ext uri="{FF2B5EF4-FFF2-40B4-BE49-F238E27FC236}">
                <a16:creationId xmlns:a16="http://schemas.microsoft.com/office/drawing/2014/main" id="{2918245E-0EFD-7B8F-239A-F537374B2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084"/>
          <a:stretch>
            <a:fillRect/>
          </a:stretch>
        </p:blipFill>
        <p:spPr bwMode="auto">
          <a:xfrm>
            <a:off x="4553664" y="1992964"/>
            <a:ext cx="4055314" cy="348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ângulo 7">
            <a:extLst>
              <a:ext uri="{FF2B5EF4-FFF2-40B4-BE49-F238E27FC236}">
                <a16:creationId xmlns:a16="http://schemas.microsoft.com/office/drawing/2014/main" id="{5ED54952-ABA5-F414-28D5-BF9540FACBF3}"/>
              </a:ext>
            </a:extLst>
          </p:cNvPr>
          <p:cNvSpPr>
            <a:spLocks noChangeArrowheads="1"/>
          </p:cNvSpPr>
          <p:nvPr/>
        </p:nvSpPr>
        <p:spPr bwMode="auto">
          <a:xfrm>
            <a:off x="2286000" y="925763"/>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pt-PT" altLang="pt-PT" sz="1000" dirty="0"/>
              <a:t>http://www.carle-montanari.eu/System/00/01/34/13488/ed_itIT/clover_i.pdf</a:t>
            </a:r>
          </a:p>
        </p:txBody>
      </p:sp>
    </p:spTree>
    <p:extLst>
      <p:ext uri="{BB962C8B-B14F-4D97-AF65-F5344CB8AC3E}">
        <p14:creationId xmlns:p14="http://schemas.microsoft.com/office/powerpoint/2010/main" val="5648658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B5A72-0A61-D342-834B-3AF167F50A64}"/>
            </a:ext>
          </a:extLst>
        </p:cNvPr>
        <p:cNvGrpSpPr/>
        <p:nvPr/>
      </p:nvGrpSpPr>
      <p:grpSpPr>
        <a:xfrm>
          <a:off x="0" y="0"/>
          <a:ext cx="0" cy="0"/>
          <a:chOff x="0" y="0"/>
          <a:chExt cx="0" cy="0"/>
        </a:xfrm>
      </p:grpSpPr>
      <p:sp>
        <p:nvSpPr>
          <p:cNvPr id="26626" name="Título 1">
            <a:extLst>
              <a:ext uri="{FF2B5EF4-FFF2-40B4-BE49-F238E27FC236}">
                <a16:creationId xmlns:a16="http://schemas.microsoft.com/office/drawing/2014/main" id="{B27BDDC2-693B-BC3B-6157-FBED50A37079}"/>
              </a:ext>
            </a:extLst>
          </p:cNvPr>
          <p:cNvSpPr>
            <a:spLocks noGrp="1"/>
          </p:cNvSpPr>
          <p:nvPr>
            <p:ph type="title"/>
          </p:nvPr>
        </p:nvSpPr>
        <p:spPr>
          <a:xfrm>
            <a:off x="685800" y="609600"/>
            <a:ext cx="3454152" cy="1143000"/>
          </a:xfrm>
        </p:spPr>
        <p:txBody>
          <a:bodyPr/>
          <a:lstStyle/>
          <a:p>
            <a:r>
              <a:rPr lang="pt-PT" altLang="pt-PT" sz="2000" dirty="0"/>
              <a:t>CONCHA ROTATIVA </a:t>
            </a:r>
          </a:p>
        </p:txBody>
      </p:sp>
      <p:pic>
        <p:nvPicPr>
          <p:cNvPr id="26627" name="Picture 2">
            <a:extLst>
              <a:ext uri="{FF2B5EF4-FFF2-40B4-BE49-F238E27FC236}">
                <a16:creationId xmlns:a16="http://schemas.microsoft.com/office/drawing/2014/main" id="{3DB19347-6A78-0115-3AFA-451D793F7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7082" y="191790"/>
            <a:ext cx="4796918" cy="669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a:extLst>
              <a:ext uri="{FF2B5EF4-FFF2-40B4-BE49-F238E27FC236}">
                <a16:creationId xmlns:a16="http://schemas.microsoft.com/office/drawing/2014/main" id="{6240A051-79AE-F881-F9D4-3430C70DBCF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57816"/>
          <a:stretch>
            <a:fillRect/>
          </a:stretch>
        </p:blipFill>
        <p:spPr>
          <a:xfrm>
            <a:off x="0" y="2781300"/>
            <a:ext cx="4830763" cy="2971800"/>
          </a:xfrm>
        </p:spPr>
      </p:pic>
      <p:sp>
        <p:nvSpPr>
          <p:cNvPr id="26629" name="Rectângulo 5">
            <a:extLst>
              <a:ext uri="{FF2B5EF4-FFF2-40B4-BE49-F238E27FC236}">
                <a16:creationId xmlns:a16="http://schemas.microsoft.com/office/drawing/2014/main" id="{3D3D423F-21B8-D4D0-B28F-7A8CACAB00D0}"/>
              </a:ext>
            </a:extLst>
          </p:cNvPr>
          <p:cNvSpPr>
            <a:spLocks noChangeArrowheads="1"/>
          </p:cNvSpPr>
          <p:nvPr/>
        </p:nvSpPr>
        <p:spPr bwMode="auto">
          <a:xfrm>
            <a:off x="0" y="1484313"/>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pt-PT" altLang="pt-PT" sz="1000" dirty="0"/>
              <a:t>http://www.carle-montanari.eu/System/00/01/34/13488/ed_itIT/clover_i.pdf</a:t>
            </a:r>
          </a:p>
        </p:txBody>
      </p:sp>
    </p:spTree>
    <p:extLst>
      <p:ext uri="{BB962C8B-B14F-4D97-AF65-F5344CB8AC3E}">
        <p14:creationId xmlns:p14="http://schemas.microsoft.com/office/powerpoint/2010/main" val="2481967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ChangeArrowheads="1"/>
          </p:cNvSpPr>
          <p:nvPr/>
        </p:nvSpPr>
        <p:spPr bwMode="auto">
          <a:xfrm>
            <a:off x="755650" y="2349500"/>
            <a:ext cx="8064500" cy="4108450"/>
          </a:xfrm>
          <a:prstGeom prst="rect">
            <a:avLst/>
          </a:prstGeom>
          <a:noFill/>
          <a:ln w="9525">
            <a:noFill/>
            <a:miter lim="800000"/>
            <a:headEnd/>
            <a:tailEnd/>
          </a:ln>
        </p:spPr>
        <p:txBody>
          <a:bodyPr anchor="ctr">
            <a:spAutoFit/>
          </a:bodyPr>
          <a:lstStyle/>
          <a:p>
            <a:r>
              <a:rPr lang="pt-PT"/>
              <a:t>Conching is used to develop flavour and to remove undesirable volatile components (e.g. acetic acid), produced during the fermentation of the cocoa beans. The duration of conching is an important factor because most of the flavour changes occur within the first 24 hours. Likewise the temperature at which conching takes place is important, in order to achieve the desired taste/texture. For example, milk chocolate should be conched at 45° to 60°C, whereas plain chocolate should be conched at 55° to 85°C for British taste and up to 100°C for European tastes. </a:t>
            </a:r>
          </a:p>
        </p:txBody>
      </p:sp>
      <p:pic>
        <p:nvPicPr>
          <p:cNvPr id="68611" name="Picture 5" descr="Conching"/>
          <p:cNvPicPr>
            <a:picLocks noGrp="1" noChangeAspect="1" noChangeArrowheads="1" noCrop="1"/>
          </p:cNvPicPr>
          <p:nvPr>
            <p:ph/>
          </p:nvPr>
        </p:nvPicPr>
        <p:blipFill>
          <a:blip r:embed="rId2" cstate="print"/>
          <a:srcRect/>
          <a:stretch>
            <a:fillRect/>
          </a:stretch>
        </p:blipFill>
        <p:spPr>
          <a:xfrm>
            <a:off x="3619500" y="188913"/>
            <a:ext cx="1905000" cy="1504950"/>
          </a:xfr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792163" y="1052513"/>
            <a:ext cx="7559675" cy="4230687"/>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1195388" y="352425"/>
            <a:ext cx="6753225" cy="6153150"/>
          </a:xfrm>
          <a:prstGeom prst="rect">
            <a:avLst/>
          </a:prstGeom>
          <a:noFill/>
          <a:ln w="9525">
            <a:noFill/>
            <a:miter lim="800000"/>
            <a:headEnd/>
            <a:tailEnd/>
          </a:ln>
        </p:spPr>
      </p:pic>
      <p:sp>
        <p:nvSpPr>
          <p:cNvPr id="72707" name="AutoShape 7">
            <a:hlinkClick r:id="rId3" action="ppaction://hlinksldjump" highlightClick="1"/>
          </p:cNvPr>
          <p:cNvSpPr>
            <a:spLocks noChangeArrowheads="1"/>
          </p:cNvSpPr>
          <p:nvPr/>
        </p:nvSpPr>
        <p:spPr bwMode="auto">
          <a:xfrm>
            <a:off x="7956550" y="5876925"/>
            <a:ext cx="430213" cy="431800"/>
          </a:xfrm>
          <a:prstGeom prst="actionButtonBackPrevious">
            <a:avLst/>
          </a:prstGeom>
          <a:solidFill>
            <a:schemeClr val="accent1"/>
          </a:solidFill>
          <a:ln w="9525">
            <a:noFill/>
            <a:miter lim="800000"/>
            <a:headEnd/>
            <a:tailEnd/>
          </a:ln>
        </p:spPr>
        <p:txBody>
          <a:bodyPr wrap="none" anchor="ctr"/>
          <a:lstStyle/>
          <a:p>
            <a:endParaRPr lang="pt-PT"/>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Conche23">
            <a:extLst>
              <a:ext uri="{FF2B5EF4-FFF2-40B4-BE49-F238E27FC236}">
                <a16:creationId xmlns:a16="http://schemas.microsoft.com/office/drawing/2014/main" id="{08FCF056-33EB-E4AD-1D5C-6BBFBC47E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44450"/>
            <a:ext cx="6624638"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descr="Conche15">
            <a:extLst>
              <a:ext uri="{FF2B5EF4-FFF2-40B4-BE49-F238E27FC236}">
                <a16:creationId xmlns:a16="http://schemas.microsoft.com/office/drawing/2014/main" id="{ECB5915A-E35C-53B5-A74E-81DEEC5E8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941888"/>
            <a:ext cx="19335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Conche17">
            <a:extLst>
              <a:ext uri="{FF2B5EF4-FFF2-40B4-BE49-F238E27FC236}">
                <a16:creationId xmlns:a16="http://schemas.microsoft.com/office/drawing/2014/main" id="{B5BEE160-A964-3E30-50D2-7243E3D826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4941888"/>
            <a:ext cx="19431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8" descr="Conche18">
            <a:extLst>
              <a:ext uri="{FF2B5EF4-FFF2-40B4-BE49-F238E27FC236}">
                <a16:creationId xmlns:a16="http://schemas.microsoft.com/office/drawing/2014/main" id="{29A00025-0CF4-5D91-DA15-887DF4DE03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4941888"/>
            <a:ext cx="19431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0" descr="Conche19">
            <a:extLst>
              <a:ext uri="{FF2B5EF4-FFF2-40B4-BE49-F238E27FC236}">
                <a16:creationId xmlns:a16="http://schemas.microsoft.com/office/drawing/2014/main" id="{7B081B8C-3B27-0202-3A5D-A8CAF93C19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1375" y="4941888"/>
            <a:ext cx="19526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Line 11">
            <a:extLst>
              <a:ext uri="{FF2B5EF4-FFF2-40B4-BE49-F238E27FC236}">
                <a16:creationId xmlns:a16="http://schemas.microsoft.com/office/drawing/2014/main" id="{24A43FD3-5820-5729-A4B2-F58089263E7E}"/>
              </a:ext>
            </a:extLst>
          </p:cNvPr>
          <p:cNvSpPr>
            <a:spLocks noChangeShapeType="1"/>
          </p:cNvSpPr>
          <p:nvPr/>
        </p:nvSpPr>
        <p:spPr bwMode="auto">
          <a:xfrm>
            <a:off x="2411413" y="5013325"/>
            <a:ext cx="2159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PT"/>
          </a:p>
        </p:txBody>
      </p:sp>
      <p:sp>
        <p:nvSpPr>
          <p:cNvPr id="15368" name="Line 12">
            <a:extLst>
              <a:ext uri="{FF2B5EF4-FFF2-40B4-BE49-F238E27FC236}">
                <a16:creationId xmlns:a16="http://schemas.microsoft.com/office/drawing/2014/main" id="{F3D5163B-5BB6-2F33-160B-9DAC8A5C1BDB}"/>
              </a:ext>
            </a:extLst>
          </p:cNvPr>
          <p:cNvSpPr>
            <a:spLocks noChangeShapeType="1"/>
          </p:cNvSpPr>
          <p:nvPr/>
        </p:nvSpPr>
        <p:spPr bwMode="auto">
          <a:xfrm>
            <a:off x="4572000" y="5084763"/>
            <a:ext cx="3603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PT"/>
          </a:p>
        </p:txBody>
      </p:sp>
      <p:sp>
        <p:nvSpPr>
          <p:cNvPr id="15369" name="Line 13">
            <a:extLst>
              <a:ext uri="{FF2B5EF4-FFF2-40B4-BE49-F238E27FC236}">
                <a16:creationId xmlns:a16="http://schemas.microsoft.com/office/drawing/2014/main" id="{46049D9B-5CE3-9D42-496F-7CF938367F4A}"/>
              </a:ext>
            </a:extLst>
          </p:cNvPr>
          <p:cNvSpPr>
            <a:spLocks noChangeShapeType="1"/>
          </p:cNvSpPr>
          <p:nvPr/>
        </p:nvSpPr>
        <p:spPr bwMode="auto">
          <a:xfrm>
            <a:off x="6877050" y="5084763"/>
            <a:ext cx="3587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PT"/>
          </a:p>
        </p:txBody>
      </p:sp>
      <p:sp>
        <p:nvSpPr>
          <p:cNvPr id="15370" name="Text Box 14">
            <a:extLst>
              <a:ext uri="{FF2B5EF4-FFF2-40B4-BE49-F238E27FC236}">
                <a16:creationId xmlns:a16="http://schemas.microsoft.com/office/drawing/2014/main" id="{39A3B174-F78D-B7B7-94F1-7E67C64C985E}"/>
              </a:ext>
            </a:extLst>
          </p:cNvPr>
          <p:cNvSpPr txBox="1">
            <a:spLocks noChangeArrowheads="1"/>
          </p:cNvSpPr>
          <p:nvPr/>
        </p:nvSpPr>
        <p:spPr bwMode="auto">
          <a:xfrm>
            <a:off x="323850" y="765175"/>
            <a:ext cx="1974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pt-PT" altLang="pt-PT" sz="1400" b="1"/>
              <a:t>Fases da conchagem</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durante conchagem"/>
          <p:cNvPicPr>
            <a:picLocks noChangeAspect="1" noChangeArrowheads="1"/>
          </p:cNvPicPr>
          <p:nvPr/>
        </p:nvPicPr>
        <p:blipFill>
          <a:blip r:embed="rId3" cstate="print"/>
          <a:srcRect/>
          <a:stretch>
            <a:fillRect/>
          </a:stretch>
        </p:blipFill>
        <p:spPr bwMode="auto">
          <a:xfrm>
            <a:off x="4572000" y="1524000"/>
            <a:ext cx="4070350" cy="4114800"/>
          </a:xfrm>
          <a:prstGeom prst="rect">
            <a:avLst/>
          </a:prstGeom>
          <a:noFill/>
          <a:ln w="9525">
            <a:noFill/>
            <a:miter lim="800000"/>
            <a:headEnd/>
            <a:tailEnd/>
          </a:ln>
        </p:spPr>
      </p:pic>
      <p:pic>
        <p:nvPicPr>
          <p:cNvPr id="69635" name="Picture 3" descr="antes conchagem"/>
          <p:cNvPicPr>
            <a:picLocks noChangeAspect="1" noChangeArrowheads="1"/>
          </p:cNvPicPr>
          <p:nvPr/>
        </p:nvPicPr>
        <p:blipFill>
          <a:blip r:embed="rId4" cstate="print"/>
          <a:srcRect/>
          <a:stretch>
            <a:fillRect/>
          </a:stretch>
        </p:blipFill>
        <p:spPr bwMode="auto">
          <a:xfrm>
            <a:off x="300038" y="1524000"/>
            <a:ext cx="4271962" cy="4108450"/>
          </a:xfrm>
          <a:prstGeom prst="rect">
            <a:avLst/>
          </a:prstGeom>
          <a:noFill/>
          <a:ln w="9525">
            <a:noFill/>
            <a:miter lim="800000"/>
            <a:headEnd/>
            <a:tailEnd/>
          </a:ln>
        </p:spPr>
      </p:pic>
      <p:sp>
        <p:nvSpPr>
          <p:cNvPr id="69636" name="Text Box 4"/>
          <p:cNvSpPr txBox="1">
            <a:spLocks noChangeArrowheads="1"/>
          </p:cNvSpPr>
          <p:nvPr/>
        </p:nvSpPr>
        <p:spPr bwMode="auto">
          <a:xfrm>
            <a:off x="3581400" y="381000"/>
            <a:ext cx="1878013" cy="457200"/>
          </a:xfrm>
          <a:prstGeom prst="rect">
            <a:avLst/>
          </a:prstGeom>
          <a:noFill/>
          <a:ln w="9525">
            <a:noFill/>
            <a:miter lim="800000"/>
            <a:headEnd/>
            <a:tailEnd/>
          </a:ln>
        </p:spPr>
        <p:txBody>
          <a:bodyPr wrap="none">
            <a:spAutoFit/>
          </a:bodyPr>
          <a:lstStyle/>
          <a:p>
            <a:r>
              <a:rPr lang="pt-PT" b="1"/>
              <a:t>conchagem</a:t>
            </a:r>
          </a:p>
        </p:txBody>
      </p:sp>
      <p:sp>
        <p:nvSpPr>
          <p:cNvPr id="69637" name="Text Box 5"/>
          <p:cNvSpPr txBox="1">
            <a:spLocks noChangeArrowheads="1"/>
          </p:cNvSpPr>
          <p:nvPr/>
        </p:nvSpPr>
        <p:spPr bwMode="auto">
          <a:xfrm>
            <a:off x="1905000" y="838200"/>
            <a:ext cx="804863" cy="396875"/>
          </a:xfrm>
          <a:prstGeom prst="rect">
            <a:avLst/>
          </a:prstGeom>
          <a:noFill/>
          <a:ln w="9525">
            <a:noFill/>
            <a:miter lim="800000"/>
            <a:headEnd/>
            <a:tailEnd/>
          </a:ln>
        </p:spPr>
        <p:txBody>
          <a:bodyPr wrap="none">
            <a:spAutoFit/>
          </a:bodyPr>
          <a:lstStyle/>
          <a:p>
            <a:r>
              <a:rPr lang="pt-PT" sz="2000"/>
              <a:t>antes</a:t>
            </a:r>
          </a:p>
        </p:txBody>
      </p:sp>
      <p:sp>
        <p:nvSpPr>
          <p:cNvPr id="69638" name="Text Box 6"/>
          <p:cNvSpPr txBox="1">
            <a:spLocks noChangeArrowheads="1"/>
          </p:cNvSpPr>
          <p:nvPr/>
        </p:nvSpPr>
        <p:spPr bwMode="auto">
          <a:xfrm>
            <a:off x="6019800" y="838200"/>
            <a:ext cx="1044575" cy="396875"/>
          </a:xfrm>
          <a:prstGeom prst="rect">
            <a:avLst/>
          </a:prstGeom>
          <a:noFill/>
          <a:ln w="9525">
            <a:noFill/>
            <a:miter lim="800000"/>
            <a:headEnd/>
            <a:tailEnd/>
          </a:ln>
        </p:spPr>
        <p:txBody>
          <a:bodyPr wrap="none">
            <a:spAutoFit/>
          </a:bodyPr>
          <a:lstStyle/>
          <a:p>
            <a:r>
              <a:rPr lang="pt-PT" sz="2000"/>
              <a:t>durante</a:t>
            </a:r>
            <a:endParaRPr lang="pt-PT"/>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638175" y="1449388"/>
            <a:ext cx="7867650" cy="424656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6021388"/>
            <a:ext cx="7558088" cy="836612"/>
          </a:xfrm>
          <a:prstGeom prst="rect">
            <a:avLst/>
          </a:prstGeom>
          <a:solidFill>
            <a:srgbClr val="FFFFFF"/>
          </a:solidFill>
          <a:ln w="9525">
            <a:noFill/>
            <a:miter lim="800000"/>
            <a:headEnd/>
            <a:tailEnd/>
          </a:ln>
        </p:spPr>
        <p:txBody>
          <a:bodyPr/>
          <a:lstStyle/>
          <a:p>
            <a:pPr algn="ctr"/>
            <a:r>
              <a:rPr lang="pt-PT" sz="4400" b="1">
                <a:solidFill>
                  <a:schemeClr val="tx2"/>
                </a:solidFill>
                <a:latin typeface="Times New Roman" pitchFamily="18" charset="0"/>
              </a:rPr>
              <a:t>Frutos </a:t>
            </a:r>
            <a:r>
              <a:rPr lang="pt-PT" sz="3600" b="1">
                <a:solidFill>
                  <a:schemeClr val="tx2"/>
                </a:solidFill>
                <a:latin typeface="Times New Roman" pitchFamily="18" charset="0"/>
              </a:rPr>
              <a:t>após colheita</a:t>
            </a:r>
            <a:endParaRPr lang="pt-PT" sz="4400">
              <a:solidFill>
                <a:schemeClr val="tx2"/>
              </a:solidFill>
              <a:latin typeface="Times New Roman" pitchFamily="18" charset="0"/>
            </a:endParaRPr>
          </a:p>
        </p:txBody>
      </p:sp>
      <p:pic>
        <p:nvPicPr>
          <p:cNvPr id="12291" name="Picture 3" descr="frutosm"/>
          <p:cNvPicPr>
            <a:picLocks noChangeAspect="1" noChangeArrowheads="1"/>
          </p:cNvPicPr>
          <p:nvPr/>
        </p:nvPicPr>
        <p:blipFill>
          <a:blip r:embed="rId3" cstate="print"/>
          <a:srcRect/>
          <a:stretch>
            <a:fillRect/>
          </a:stretch>
        </p:blipFill>
        <p:spPr bwMode="auto">
          <a:xfrm>
            <a:off x="0" y="0"/>
            <a:ext cx="9144000" cy="6118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fltVal val="0"/>
                                          </p:val>
                                        </p:tav>
                                        <p:tav tm="100000">
                                          <p:val>
                                            <p:strVal val="#ppt_w"/>
                                          </p:val>
                                        </p:tav>
                                      </p:tavLst>
                                    </p:anim>
                                    <p:anim calcmode="lin" valueType="num">
                                      <p:cBhvr>
                                        <p:cTn id="8" dur="1000" fill="hold"/>
                                        <p:tgtEl>
                                          <p:spTgt spid="25602"/>
                                        </p:tgtEl>
                                        <p:attrNameLst>
                                          <p:attrName>ppt_h</p:attrName>
                                        </p:attrNameLst>
                                      </p:cBhvr>
                                      <p:tavLst>
                                        <p:tav tm="0">
                                          <p:val>
                                            <p:fltVal val="0"/>
                                          </p:val>
                                        </p:tav>
                                        <p:tav tm="100000">
                                          <p:val>
                                            <p:strVal val="#ppt_h"/>
                                          </p:val>
                                        </p:tav>
                                      </p:tavLst>
                                    </p:anim>
                                    <p:anim calcmode="lin" valueType="num">
                                      <p:cBhvr>
                                        <p:cTn id="9" dur="1000" fill="hold"/>
                                        <p:tgtEl>
                                          <p:spTgt spid="2560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60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1A6EE-97E8-D2B1-6CF5-514D9BB44991}"/>
            </a:ext>
          </a:extLst>
        </p:cNvPr>
        <p:cNvGrpSpPr/>
        <p:nvPr/>
      </p:nvGrpSpPr>
      <p:grpSpPr>
        <a:xfrm>
          <a:off x="0" y="0"/>
          <a:ext cx="0" cy="0"/>
          <a:chOff x="0" y="0"/>
          <a:chExt cx="0" cy="0"/>
        </a:xfrm>
      </p:grpSpPr>
      <p:sp>
        <p:nvSpPr>
          <p:cNvPr id="26626" name="Título 1">
            <a:extLst>
              <a:ext uri="{FF2B5EF4-FFF2-40B4-BE49-F238E27FC236}">
                <a16:creationId xmlns:a16="http://schemas.microsoft.com/office/drawing/2014/main" id="{252D2D62-EE4C-BBB4-11EA-2CCBCF4D5E12}"/>
              </a:ext>
            </a:extLst>
          </p:cNvPr>
          <p:cNvSpPr>
            <a:spLocks noGrp="1"/>
          </p:cNvSpPr>
          <p:nvPr>
            <p:ph type="title"/>
          </p:nvPr>
        </p:nvSpPr>
        <p:spPr>
          <a:xfrm>
            <a:off x="685800" y="609600"/>
            <a:ext cx="3454152" cy="1143000"/>
          </a:xfrm>
        </p:spPr>
        <p:txBody>
          <a:bodyPr/>
          <a:lstStyle/>
          <a:p>
            <a:r>
              <a:rPr lang="pt-PT" altLang="pt-PT" sz="2000" dirty="0"/>
              <a:t>CONCHA ROTATIVA </a:t>
            </a:r>
          </a:p>
        </p:txBody>
      </p:sp>
      <p:pic>
        <p:nvPicPr>
          <p:cNvPr id="26627" name="Picture 2">
            <a:extLst>
              <a:ext uri="{FF2B5EF4-FFF2-40B4-BE49-F238E27FC236}">
                <a16:creationId xmlns:a16="http://schemas.microsoft.com/office/drawing/2014/main" id="{2229977C-B08E-6FA0-CB86-4696BFDF1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7082" y="191790"/>
            <a:ext cx="4796918" cy="669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a:extLst>
              <a:ext uri="{FF2B5EF4-FFF2-40B4-BE49-F238E27FC236}">
                <a16:creationId xmlns:a16="http://schemas.microsoft.com/office/drawing/2014/main" id="{8DB174FE-D620-05A5-7982-8E136E93C7A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57816"/>
          <a:stretch>
            <a:fillRect/>
          </a:stretch>
        </p:blipFill>
        <p:spPr>
          <a:xfrm>
            <a:off x="0" y="2781300"/>
            <a:ext cx="4830763" cy="2971800"/>
          </a:xfrm>
        </p:spPr>
      </p:pic>
      <p:sp>
        <p:nvSpPr>
          <p:cNvPr id="26629" name="Rectângulo 5">
            <a:extLst>
              <a:ext uri="{FF2B5EF4-FFF2-40B4-BE49-F238E27FC236}">
                <a16:creationId xmlns:a16="http://schemas.microsoft.com/office/drawing/2014/main" id="{2CD39CD5-EF89-3729-EE92-B0EA7BECDC3A}"/>
              </a:ext>
            </a:extLst>
          </p:cNvPr>
          <p:cNvSpPr>
            <a:spLocks noChangeArrowheads="1"/>
          </p:cNvSpPr>
          <p:nvPr/>
        </p:nvSpPr>
        <p:spPr bwMode="auto">
          <a:xfrm>
            <a:off x="0" y="1484313"/>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pt-PT" altLang="pt-PT" sz="1000" dirty="0"/>
              <a:t>http://www.carle-montanari.eu/System/00/01/34/13488/ed_itIT/clover_i.pdf</a:t>
            </a:r>
          </a:p>
        </p:txBody>
      </p:sp>
    </p:spTree>
    <p:extLst>
      <p:ext uri="{BB962C8B-B14F-4D97-AF65-F5344CB8AC3E}">
        <p14:creationId xmlns:p14="http://schemas.microsoft.com/office/powerpoint/2010/main" val="39524802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2C28406-6340-6372-0ACC-538C36D94E20}"/>
              </a:ext>
            </a:extLst>
          </p:cNvPr>
          <p:cNvPicPr>
            <a:picLocks noChangeAspect="1"/>
          </p:cNvPicPr>
          <p:nvPr/>
        </p:nvPicPr>
        <p:blipFill>
          <a:blip r:embed="rId2"/>
          <a:stretch>
            <a:fillRect/>
          </a:stretch>
        </p:blipFill>
        <p:spPr>
          <a:xfrm>
            <a:off x="1524000" y="1219200"/>
            <a:ext cx="6096000" cy="4419600"/>
          </a:xfrm>
          <a:prstGeom prst="rect">
            <a:avLst/>
          </a:prstGeom>
        </p:spPr>
      </p:pic>
      <p:sp>
        <p:nvSpPr>
          <p:cNvPr id="4" name="CaixaDeTexto 3">
            <a:extLst>
              <a:ext uri="{FF2B5EF4-FFF2-40B4-BE49-F238E27FC236}">
                <a16:creationId xmlns:a16="http://schemas.microsoft.com/office/drawing/2014/main" id="{BE4AEFE5-F1A1-90F0-5D9A-305F83A11361}"/>
              </a:ext>
            </a:extLst>
          </p:cNvPr>
          <p:cNvSpPr txBox="1"/>
          <p:nvPr/>
        </p:nvSpPr>
        <p:spPr>
          <a:xfrm>
            <a:off x="1524000" y="5638800"/>
            <a:ext cx="4572000" cy="215444"/>
          </a:xfrm>
          <a:prstGeom prst="rect">
            <a:avLst/>
          </a:prstGeom>
          <a:noFill/>
        </p:spPr>
        <p:txBody>
          <a:bodyPr wrap="square">
            <a:spAutoFit/>
          </a:bodyPr>
          <a:lstStyle/>
          <a:p>
            <a:r>
              <a:rPr lang="pt-PT" sz="800" dirty="0"/>
              <a:t>https://www.findingfinechocolate.com/2014/02/how-does-conch-time-impact-chocolate.html</a:t>
            </a:r>
          </a:p>
        </p:txBody>
      </p:sp>
    </p:spTree>
    <p:extLst>
      <p:ext uri="{BB962C8B-B14F-4D97-AF65-F5344CB8AC3E}">
        <p14:creationId xmlns:p14="http://schemas.microsoft.com/office/powerpoint/2010/main" val="35421029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4"/>
          <p:cNvSpPr txBox="1">
            <a:spLocks noChangeArrowheads="1"/>
          </p:cNvSpPr>
          <p:nvPr/>
        </p:nvSpPr>
        <p:spPr bwMode="auto">
          <a:xfrm>
            <a:off x="685800" y="457200"/>
            <a:ext cx="6303963" cy="457200"/>
          </a:xfrm>
          <a:prstGeom prst="rect">
            <a:avLst/>
          </a:prstGeom>
          <a:noFill/>
          <a:ln w="9525">
            <a:noFill/>
            <a:miter lim="800000"/>
            <a:headEnd/>
            <a:tailEnd/>
          </a:ln>
        </p:spPr>
        <p:txBody>
          <a:bodyPr wrap="none">
            <a:spAutoFit/>
          </a:bodyPr>
          <a:lstStyle/>
          <a:p>
            <a:r>
              <a:rPr lang="pt-PT" b="1"/>
              <a:t>1908 • Jean Tobler inventa a temperagem</a:t>
            </a:r>
            <a:r>
              <a:rPr lang="pt-PT" b="1">
                <a:latin typeface="Times New Roman" pitchFamily="18" charset="0"/>
              </a:rPr>
              <a:t> .</a:t>
            </a:r>
            <a:endParaRPr lang="pt-PT"/>
          </a:p>
        </p:txBody>
      </p:sp>
      <p:pic>
        <p:nvPicPr>
          <p:cNvPr id="73731" name="Picture 5" descr="tobler"/>
          <p:cNvPicPr>
            <a:picLocks noChangeAspect="1" noChangeArrowheads="1"/>
          </p:cNvPicPr>
          <p:nvPr/>
        </p:nvPicPr>
        <p:blipFill>
          <a:blip r:embed="rId2" cstate="print"/>
          <a:srcRect/>
          <a:stretch>
            <a:fillRect/>
          </a:stretch>
        </p:blipFill>
        <p:spPr bwMode="auto">
          <a:xfrm>
            <a:off x="1042988" y="1628775"/>
            <a:ext cx="1966912" cy="3035300"/>
          </a:xfrm>
          <a:prstGeom prst="rect">
            <a:avLst/>
          </a:prstGeom>
          <a:noFill/>
          <a:ln w="9525">
            <a:noFill/>
            <a:miter lim="800000"/>
            <a:headEnd/>
            <a:tailEnd/>
          </a:ln>
        </p:spPr>
      </p:pic>
      <p:pic>
        <p:nvPicPr>
          <p:cNvPr id="73732" name="Picture 6" descr="stirring"/>
          <p:cNvPicPr>
            <a:picLocks noChangeAspect="1" noChangeArrowheads="1"/>
          </p:cNvPicPr>
          <p:nvPr/>
        </p:nvPicPr>
        <p:blipFill>
          <a:blip r:embed="rId3" cstate="print"/>
          <a:srcRect/>
          <a:stretch>
            <a:fillRect/>
          </a:stretch>
        </p:blipFill>
        <p:spPr bwMode="auto">
          <a:xfrm>
            <a:off x="5665788" y="1628775"/>
            <a:ext cx="2808287" cy="3671888"/>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maria helena\Pictures\2011-03-21\029.jpg"/>
          <p:cNvPicPr>
            <a:picLocks noChangeAspect="1" noChangeArrowheads="1"/>
          </p:cNvPicPr>
          <p:nvPr/>
        </p:nvPicPr>
        <p:blipFill>
          <a:blip r:embed="rId2" cstate="print"/>
          <a:srcRect/>
          <a:stretch>
            <a:fillRect/>
          </a:stretch>
        </p:blipFill>
        <p:spPr bwMode="auto">
          <a:xfrm>
            <a:off x="2078038" y="0"/>
            <a:ext cx="4987925" cy="68580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descr="img_09"/>
          <p:cNvPicPr>
            <a:picLocks noChangeAspect="1" noChangeArrowheads="1"/>
          </p:cNvPicPr>
          <p:nvPr/>
        </p:nvPicPr>
        <p:blipFill>
          <a:blip r:embed="rId2" cstate="print"/>
          <a:srcRect/>
          <a:stretch>
            <a:fillRect/>
          </a:stretch>
        </p:blipFill>
        <p:spPr bwMode="auto">
          <a:xfrm>
            <a:off x="250825" y="188913"/>
            <a:ext cx="3646488" cy="3149600"/>
          </a:xfrm>
          <a:prstGeom prst="rect">
            <a:avLst/>
          </a:prstGeom>
          <a:noFill/>
          <a:ln w="9525">
            <a:noFill/>
            <a:miter lim="800000"/>
            <a:headEnd/>
            <a:tailEnd/>
          </a:ln>
        </p:spPr>
      </p:pic>
      <p:pic>
        <p:nvPicPr>
          <p:cNvPr id="75779" name="Picture 10" descr="temper"/>
          <p:cNvPicPr>
            <a:picLocks noChangeAspect="1" noChangeArrowheads="1"/>
          </p:cNvPicPr>
          <p:nvPr/>
        </p:nvPicPr>
        <p:blipFill>
          <a:blip r:embed="rId3" cstate="print"/>
          <a:srcRect/>
          <a:stretch>
            <a:fillRect/>
          </a:stretch>
        </p:blipFill>
        <p:spPr bwMode="auto">
          <a:xfrm>
            <a:off x="179388" y="3573463"/>
            <a:ext cx="3911600" cy="3146425"/>
          </a:xfrm>
          <a:prstGeom prst="rect">
            <a:avLst/>
          </a:prstGeom>
          <a:noFill/>
          <a:ln w="9525">
            <a:noFill/>
            <a:miter lim="800000"/>
            <a:headEnd/>
            <a:tailEnd/>
          </a:ln>
        </p:spPr>
      </p:pic>
      <p:pic>
        <p:nvPicPr>
          <p:cNvPr id="75780" name="Picture 12" descr="Img45.jpg"/>
          <p:cNvPicPr>
            <a:picLocks noChangeAspect="1" noChangeArrowheads="1"/>
          </p:cNvPicPr>
          <p:nvPr/>
        </p:nvPicPr>
        <p:blipFill>
          <a:blip r:embed="rId4" cstate="print"/>
          <a:srcRect/>
          <a:stretch>
            <a:fillRect/>
          </a:stretch>
        </p:blipFill>
        <p:spPr bwMode="auto">
          <a:xfrm>
            <a:off x="4787900" y="476250"/>
            <a:ext cx="3675063" cy="5805488"/>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6"/>
          <p:cNvPicPr>
            <a:picLocks noChangeAspect="1" noChangeArrowheads="1"/>
          </p:cNvPicPr>
          <p:nvPr/>
        </p:nvPicPr>
        <p:blipFill>
          <a:blip r:embed="rId2" cstate="print"/>
          <a:srcRect/>
          <a:stretch>
            <a:fillRect/>
          </a:stretch>
        </p:blipFill>
        <p:spPr bwMode="auto">
          <a:xfrm>
            <a:off x="1176338" y="2060575"/>
            <a:ext cx="6791325" cy="4578350"/>
          </a:xfrm>
          <a:prstGeom prst="rect">
            <a:avLst/>
          </a:prstGeom>
          <a:noFill/>
          <a:ln w="9525">
            <a:noFill/>
            <a:miter lim="800000"/>
            <a:headEnd/>
            <a:tailEnd/>
          </a:ln>
        </p:spPr>
      </p:pic>
      <p:pic>
        <p:nvPicPr>
          <p:cNvPr id="76803" name="Picture 7" descr="gr290"/>
          <p:cNvPicPr>
            <a:picLocks noChangeAspect="1" noChangeArrowheads="1"/>
          </p:cNvPicPr>
          <p:nvPr/>
        </p:nvPicPr>
        <p:blipFill>
          <a:blip r:embed="rId3" cstate="print"/>
          <a:srcRect/>
          <a:stretch>
            <a:fillRect/>
          </a:stretch>
        </p:blipFill>
        <p:spPr bwMode="auto">
          <a:xfrm>
            <a:off x="4859338" y="0"/>
            <a:ext cx="3468687" cy="3371850"/>
          </a:xfrm>
          <a:prstGeom prst="rect">
            <a:avLst/>
          </a:prstGeom>
          <a:noFill/>
          <a:ln w="9525">
            <a:noFill/>
            <a:miter lim="800000"/>
            <a:headEnd/>
            <a:tailEnd/>
          </a:ln>
        </p:spPr>
      </p:pic>
      <p:pic>
        <p:nvPicPr>
          <p:cNvPr id="76804" name="Picture 9" descr="Tempering"/>
          <p:cNvPicPr>
            <a:picLocks noChangeAspect="1" noChangeArrowheads="1" noCrop="1"/>
          </p:cNvPicPr>
          <p:nvPr/>
        </p:nvPicPr>
        <p:blipFill>
          <a:blip r:embed="rId4" cstate="print"/>
          <a:srcRect/>
          <a:stretch>
            <a:fillRect/>
          </a:stretch>
        </p:blipFill>
        <p:spPr bwMode="auto">
          <a:xfrm>
            <a:off x="323850" y="260350"/>
            <a:ext cx="1905000" cy="150495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5"/>
          <p:cNvPicPr>
            <a:picLocks noChangeAspect="1" noChangeArrowheads="1"/>
          </p:cNvPicPr>
          <p:nvPr/>
        </p:nvPicPr>
        <p:blipFill>
          <a:blip r:embed="rId2" cstate="print"/>
          <a:srcRect/>
          <a:stretch>
            <a:fillRect/>
          </a:stretch>
        </p:blipFill>
        <p:spPr bwMode="auto">
          <a:xfrm>
            <a:off x="1835150" y="3284538"/>
            <a:ext cx="5976938" cy="3381375"/>
          </a:xfrm>
          <a:prstGeom prst="rect">
            <a:avLst/>
          </a:prstGeom>
          <a:noFill/>
          <a:ln w="9525">
            <a:noFill/>
            <a:miter lim="800000"/>
            <a:headEnd/>
            <a:tailEnd/>
          </a:ln>
        </p:spPr>
      </p:pic>
      <p:pic>
        <p:nvPicPr>
          <p:cNvPr id="77827" name="Picture 6"/>
          <p:cNvPicPr>
            <a:picLocks noChangeAspect="1" noChangeArrowheads="1"/>
          </p:cNvPicPr>
          <p:nvPr/>
        </p:nvPicPr>
        <p:blipFill>
          <a:blip r:embed="rId3" cstate="print"/>
          <a:srcRect/>
          <a:stretch>
            <a:fillRect/>
          </a:stretch>
        </p:blipFill>
        <p:spPr bwMode="auto">
          <a:xfrm>
            <a:off x="1871663" y="260350"/>
            <a:ext cx="5400675" cy="2867025"/>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untempered"/>
          <p:cNvPicPr>
            <a:picLocks noChangeAspect="1" noChangeArrowheads="1"/>
          </p:cNvPicPr>
          <p:nvPr/>
        </p:nvPicPr>
        <p:blipFill>
          <a:blip r:embed="rId2" cstate="print"/>
          <a:srcRect/>
          <a:stretch>
            <a:fillRect/>
          </a:stretch>
        </p:blipFill>
        <p:spPr bwMode="auto">
          <a:xfrm>
            <a:off x="1042988" y="3573463"/>
            <a:ext cx="3241675" cy="2722562"/>
          </a:xfrm>
          <a:prstGeom prst="rect">
            <a:avLst/>
          </a:prstGeom>
          <a:noFill/>
          <a:ln w="9525">
            <a:noFill/>
            <a:miter lim="800000"/>
            <a:headEnd/>
            <a:tailEnd/>
          </a:ln>
        </p:spPr>
      </p:pic>
      <p:pic>
        <p:nvPicPr>
          <p:cNvPr id="78851" name="Picture 4" descr="tempered"/>
          <p:cNvPicPr>
            <a:picLocks noChangeAspect="1" noChangeArrowheads="1"/>
          </p:cNvPicPr>
          <p:nvPr/>
        </p:nvPicPr>
        <p:blipFill>
          <a:blip r:embed="rId3" cstate="print"/>
          <a:srcRect/>
          <a:stretch>
            <a:fillRect/>
          </a:stretch>
        </p:blipFill>
        <p:spPr bwMode="auto">
          <a:xfrm>
            <a:off x="1116013" y="260350"/>
            <a:ext cx="3175000" cy="2667000"/>
          </a:xfrm>
          <a:prstGeom prst="rect">
            <a:avLst/>
          </a:prstGeom>
          <a:noFill/>
          <a:ln w="9525">
            <a:noFill/>
            <a:miter lim="800000"/>
            <a:headEnd/>
            <a:tailEnd/>
          </a:ln>
        </p:spPr>
      </p:pic>
      <p:pic>
        <p:nvPicPr>
          <p:cNvPr id="78852" name="Picture 5" descr="bloom"/>
          <p:cNvPicPr>
            <a:picLocks noChangeAspect="1" noChangeArrowheads="1"/>
          </p:cNvPicPr>
          <p:nvPr/>
        </p:nvPicPr>
        <p:blipFill>
          <a:blip r:embed="rId4" cstate="print"/>
          <a:srcRect/>
          <a:stretch>
            <a:fillRect/>
          </a:stretch>
        </p:blipFill>
        <p:spPr bwMode="auto">
          <a:xfrm>
            <a:off x="5364163" y="2239963"/>
            <a:ext cx="3175000" cy="2667000"/>
          </a:xfrm>
          <a:prstGeom prst="rect">
            <a:avLst/>
          </a:prstGeom>
          <a:noFill/>
          <a:ln w="9525">
            <a:noFill/>
            <a:miter lim="800000"/>
            <a:headEnd/>
            <a:tailEnd/>
          </a:ln>
        </p:spPr>
      </p:pic>
      <p:sp>
        <p:nvSpPr>
          <p:cNvPr id="78853" name="Text Box 8"/>
          <p:cNvSpPr txBox="1">
            <a:spLocks noChangeArrowheads="1"/>
          </p:cNvSpPr>
          <p:nvPr/>
        </p:nvSpPr>
        <p:spPr bwMode="auto">
          <a:xfrm>
            <a:off x="1835150" y="2924175"/>
            <a:ext cx="1900238" cy="336550"/>
          </a:xfrm>
          <a:prstGeom prst="rect">
            <a:avLst/>
          </a:prstGeom>
          <a:noFill/>
          <a:ln w="9525">
            <a:noFill/>
            <a:miter lim="800000"/>
            <a:headEnd/>
            <a:tailEnd/>
          </a:ln>
        </p:spPr>
        <p:txBody>
          <a:bodyPr wrap="none">
            <a:spAutoFit/>
          </a:bodyPr>
          <a:lstStyle/>
          <a:p>
            <a:r>
              <a:rPr lang="pt-PT" sz="1600" b="1"/>
              <a:t>Com temperagem</a:t>
            </a:r>
          </a:p>
        </p:txBody>
      </p:sp>
      <p:sp>
        <p:nvSpPr>
          <p:cNvPr id="78854" name="Text Box 9"/>
          <p:cNvSpPr txBox="1">
            <a:spLocks noChangeArrowheads="1"/>
          </p:cNvSpPr>
          <p:nvPr/>
        </p:nvSpPr>
        <p:spPr bwMode="auto">
          <a:xfrm>
            <a:off x="1763713" y="6237288"/>
            <a:ext cx="1855787" cy="336550"/>
          </a:xfrm>
          <a:prstGeom prst="rect">
            <a:avLst/>
          </a:prstGeom>
          <a:noFill/>
          <a:ln w="9525">
            <a:noFill/>
            <a:miter lim="800000"/>
            <a:headEnd/>
            <a:tailEnd/>
          </a:ln>
        </p:spPr>
        <p:txBody>
          <a:bodyPr wrap="none">
            <a:spAutoFit/>
          </a:bodyPr>
          <a:lstStyle/>
          <a:p>
            <a:r>
              <a:rPr lang="pt-PT" sz="1600" b="1"/>
              <a:t>sem temperagem</a:t>
            </a:r>
          </a:p>
        </p:txBody>
      </p:sp>
      <p:sp>
        <p:nvSpPr>
          <p:cNvPr id="78855" name="Text Box 10"/>
          <p:cNvSpPr txBox="1">
            <a:spLocks noChangeArrowheads="1"/>
          </p:cNvSpPr>
          <p:nvPr/>
        </p:nvSpPr>
        <p:spPr bwMode="auto">
          <a:xfrm>
            <a:off x="6156325" y="5013325"/>
            <a:ext cx="1155700" cy="336550"/>
          </a:xfrm>
          <a:prstGeom prst="rect">
            <a:avLst/>
          </a:prstGeom>
          <a:noFill/>
          <a:ln w="9525">
            <a:noFill/>
            <a:miter lim="800000"/>
            <a:headEnd/>
            <a:tailEnd/>
          </a:ln>
        </p:spPr>
        <p:txBody>
          <a:bodyPr wrap="none">
            <a:spAutoFit/>
          </a:bodyPr>
          <a:lstStyle/>
          <a:p>
            <a:r>
              <a:rPr lang="pt-PT" sz="1600" b="1"/>
              <a:t>Fat bloom</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bloom"/>
          <p:cNvPicPr>
            <a:picLocks noChangeAspect="1" noChangeArrowheads="1"/>
          </p:cNvPicPr>
          <p:nvPr/>
        </p:nvPicPr>
        <p:blipFill>
          <a:blip r:embed="rId2" cstate="print"/>
          <a:srcRect/>
          <a:stretch>
            <a:fillRect/>
          </a:stretch>
        </p:blipFill>
        <p:spPr bwMode="auto">
          <a:xfrm>
            <a:off x="1887538" y="1558925"/>
            <a:ext cx="5368925" cy="4027488"/>
          </a:xfrm>
          <a:prstGeom prst="rect">
            <a:avLst/>
          </a:prstGeom>
          <a:noFill/>
          <a:ln w="9525">
            <a:noFill/>
            <a:miter lim="800000"/>
            <a:headEnd/>
            <a:tailEnd/>
          </a:ln>
        </p:spPr>
      </p:pic>
      <p:sp>
        <p:nvSpPr>
          <p:cNvPr id="79875" name="AutoShape 7">
            <a:hlinkClick r:id="rId3" action="ppaction://hlinksldjump" highlightClick="1"/>
          </p:cNvPr>
          <p:cNvSpPr>
            <a:spLocks noChangeArrowheads="1"/>
          </p:cNvSpPr>
          <p:nvPr/>
        </p:nvSpPr>
        <p:spPr bwMode="auto">
          <a:xfrm>
            <a:off x="7956550" y="5876925"/>
            <a:ext cx="430213" cy="431800"/>
          </a:xfrm>
          <a:prstGeom prst="actionButtonBackPrevious">
            <a:avLst/>
          </a:prstGeom>
          <a:solidFill>
            <a:schemeClr val="accent1"/>
          </a:solidFill>
          <a:ln w="9525">
            <a:noFill/>
            <a:miter lim="800000"/>
            <a:headEnd/>
            <a:tailEnd/>
          </a:ln>
        </p:spPr>
        <p:txBody>
          <a:bodyPr wrap="none" anchor="ctr"/>
          <a:lstStyle/>
          <a:p>
            <a:endParaRPr lang="pt-PT"/>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395288" y="1484313"/>
            <a:ext cx="4608512" cy="730250"/>
          </a:xfrm>
          <a:prstGeom prst="rect">
            <a:avLst/>
          </a:prstGeom>
          <a:noFill/>
          <a:ln w="9525">
            <a:noFill/>
            <a:miter lim="800000"/>
            <a:headEnd/>
            <a:tailEnd/>
          </a:ln>
        </p:spPr>
        <p:txBody>
          <a:bodyPr anchor="ctr">
            <a:spAutoFit/>
          </a:bodyPr>
          <a:lstStyle/>
          <a:p>
            <a:pPr algn="ctr"/>
            <a:r>
              <a:rPr lang="pt-PT" sz="1400" b="1">
                <a:solidFill>
                  <a:srgbClr val="000099"/>
                </a:solidFill>
                <a:latin typeface="Verdana" pitchFamily="34" charset="0"/>
              </a:rPr>
              <a:t>Moulding Plant </a:t>
            </a:r>
            <a:endParaRPr lang="pt-PT" sz="1100"/>
          </a:p>
          <a:p>
            <a:pPr algn="ctr"/>
            <a:r>
              <a:rPr lang="pt-PT" sz="1400" b="1">
                <a:solidFill>
                  <a:srgbClr val="000099"/>
                </a:solidFill>
                <a:latin typeface=" sans-serif"/>
              </a:rPr>
              <a:t>                                                                                                              </a:t>
            </a:r>
          </a:p>
        </p:txBody>
      </p:sp>
      <p:pic>
        <p:nvPicPr>
          <p:cNvPr id="80899" name="Picture 5" descr="13"/>
          <p:cNvPicPr>
            <a:picLocks noChangeAspect="1" noChangeArrowheads="1"/>
          </p:cNvPicPr>
          <p:nvPr/>
        </p:nvPicPr>
        <p:blipFill>
          <a:blip r:embed="rId3" cstate="print"/>
          <a:srcRect/>
          <a:stretch>
            <a:fillRect/>
          </a:stretch>
        </p:blipFill>
        <p:spPr bwMode="auto">
          <a:xfrm>
            <a:off x="179388" y="2060575"/>
            <a:ext cx="4868862" cy="2451100"/>
          </a:xfrm>
          <a:prstGeom prst="rect">
            <a:avLst/>
          </a:prstGeom>
          <a:noFill/>
          <a:ln w="9525">
            <a:noFill/>
            <a:miter lim="800000"/>
            <a:headEnd/>
            <a:tailEnd/>
          </a:ln>
        </p:spPr>
      </p:pic>
      <p:sp>
        <p:nvSpPr>
          <p:cNvPr id="80900" name="Rectangle 6"/>
          <p:cNvSpPr>
            <a:spLocks noChangeArrowheads="1"/>
          </p:cNvSpPr>
          <p:nvPr/>
        </p:nvSpPr>
        <p:spPr bwMode="auto">
          <a:xfrm>
            <a:off x="5076825" y="1196975"/>
            <a:ext cx="3608388" cy="4124325"/>
          </a:xfrm>
          <a:prstGeom prst="rect">
            <a:avLst/>
          </a:prstGeom>
          <a:noFill/>
          <a:ln w="9525">
            <a:noFill/>
            <a:miter lim="800000"/>
            <a:headEnd/>
            <a:tailEnd/>
          </a:ln>
        </p:spPr>
        <p:txBody>
          <a:bodyPr wrap="none" anchor="ctr">
            <a:spAutoFit/>
          </a:bodyPr>
          <a:lstStyle/>
          <a:p>
            <a:r>
              <a:rPr lang="pt-PT" sz="1600" b="1"/>
              <a:t>Legend</a:t>
            </a:r>
            <a:endParaRPr lang="pt-PT" sz="1600"/>
          </a:p>
          <a:p>
            <a:r>
              <a:rPr lang="pt-PT" sz="1600" b="1"/>
              <a:t>1 - Holding tank</a:t>
            </a:r>
            <a:endParaRPr lang="pt-PT" sz="1600"/>
          </a:p>
          <a:p>
            <a:r>
              <a:rPr lang="pt-PT" sz="1600" b="1"/>
              <a:t>2 - Chocolat feed pump</a:t>
            </a:r>
            <a:endParaRPr lang="pt-PT" sz="1600"/>
          </a:p>
          <a:p>
            <a:r>
              <a:rPr lang="pt-PT" sz="1600" b="1"/>
              <a:t>3 - Chocolate temperature indicator</a:t>
            </a:r>
            <a:endParaRPr lang="pt-PT" sz="1600"/>
          </a:p>
          <a:p>
            <a:r>
              <a:rPr lang="pt-PT" sz="1600" b="1"/>
              <a:t>4 - K&amp;KURT temper machine(KTM)</a:t>
            </a:r>
            <a:endParaRPr lang="pt-PT" sz="1600"/>
          </a:p>
          <a:p>
            <a:r>
              <a:rPr lang="pt-PT" sz="1600" b="1"/>
              <a:t>5 - Coating machine (Enrober)</a:t>
            </a:r>
            <a:endParaRPr lang="pt-PT" sz="1600"/>
          </a:p>
          <a:p>
            <a:r>
              <a:rPr lang="pt-PT" sz="1600" b="1"/>
              <a:t>6 - Circulation pump</a:t>
            </a:r>
            <a:endParaRPr lang="pt-PT" sz="1600"/>
          </a:p>
          <a:p>
            <a:r>
              <a:rPr lang="pt-PT" sz="1600" b="1"/>
              <a:t>7 - Curtain trough</a:t>
            </a:r>
            <a:endParaRPr lang="pt-PT" sz="1600"/>
          </a:p>
          <a:p>
            <a:r>
              <a:rPr lang="pt-PT" sz="1600" b="1"/>
              <a:t>8 - Return pump</a:t>
            </a:r>
            <a:endParaRPr lang="pt-PT" sz="1600"/>
          </a:p>
          <a:p>
            <a:r>
              <a:rPr lang="pt-PT" sz="1600" b="1"/>
              <a:t>9 - Detempering heat exchanger</a:t>
            </a:r>
            <a:endParaRPr lang="pt-PT" sz="1600"/>
          </a:p>
          <a:p>
            <a:r>
              <a:rPr lang="pt-PT" sz="1600" b="1"/>
              <a:t>10 - Vibratory sieve</a:t>
            </a:r>
            <a:endParaRPr lang="pt-PT" sz="1600"/>
          </a:p>
          <a:p>
            <a:r>
              <a:rPr lang="pt-PT" sz="1600" b="1"/>
              <a:t>11 - Moulding machine (Depositor)</a:t>
            </a:r>
            <a:endParaRPr lang="pt-PT" sz="1600"/>
          </a:p>
          <a:p>
            <a:r>
              <a:rPr lang="pt-PT" sz="1600" b="1"/>
              <a:t>12 - Dual depositing head</a:t>
            </a:r>
            <a:endParaRPr lang="pt-PT" sz="1600"/>
          </a:p>
          <a:p>
            <a:r>
              <a:rPr lang="pt-PT" sz="1600" b="1"/>
              <a:t>13 - Automatic feed valve</a:t>
            </a:r>
            <a:endParaRPr lang="pt-PT" sz="1600"/>
          </a:p>
          <a:p>
            <a:r>
              <a:rPr lang="pt-PT" sz="1600" b="1"/>
              <a:t>14 - Supply of chocolate</a:t>
            </a:r>
            <a:endParaRPr lang="pt-PT" sz="1600"/>
          </a:p>
          <a:p>
            <a:r>
              <a:rPr lang="pt-PT"/>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5943600"/>
            <a:ext cx="4038600" cy="457200"/>
          </a:xfrm>
          <a:prstGeom prst="rect">
            <a:avLst/>
          </a:prstGeom>
          <a:solidFill>
            <a:srgbClr val="FFFFFF"/>
          </a:solidFill>
          <a:ln w="9525">
            <a:noFill/>
            <a:miter lim="800000"/>
            <a:headEnd/>
            <a:tailEnd/>
          </a:ln>
        </p:spPr>
        <p:txBody>
          <a:bodyPr/>
          <a:lstStyle/>
          <a:p>
            <a:pPr algn="ctr"/>
            <a:r>
              <a:rPr lang="pt-PT" sz="4400" b="1">
                <a:solidFill>
                  <a:schemeClr val="tx2"/>
                </a:solidFill>
                <a:latin typeface="Times New Roman" pitchFamily="18" charset="0"/>
              </a:rPr>
              <a:t>Fruto aberto</a:t>
            </a:r>
          </a:p>
        </p:txBody>
      </p:sp>
      <p:pic>
        <p:nvPicPr>
          <p:cNvPr id="26627" name="Picture 3" descr="fruto ab"/>
          <p:cNvPicPr>
            <a:picLocks noChangeAspect="1" noChangeArrowheads="1"/>
          </p:cNvPicPr>
          <p:nvPr/>
        </p:nvPicPr>
        <p:blipFill>
          <a:blip r:embed="rId3" cstate="print"/>
          <a:srcRect/>
          <a:stretch>
            <a:fillRect/>
          </a:stretch>
        </p:blipFill>
        <p:spPr bwMode="auto">
          <a:xfrm>
            <a:off x="0" y="0"/>
            <a:ext cx="8305800" cy="5745163"/>
          </a:xfrm>
          <a:prstGeom prst="rect">
            <a:avLst/>
          </a:prstGeom>
          <a:noFill/>
          <a:ln w="9525">
            <a:noFill/>
            <a:miter lim="800000"/>
            <a:headEnd/>
            <a:tailEnd/>
          </a:ln>
        </p:spPr>
      </p:pic>
      <p:pic>
        <p:nvPicPr>
          <p:cNvPr id="26628" name="Picture 4" descr="esquema"/>
          <p:cNvPicPr>
            <a:picLocks noChangeAspect="1" noChangeArrowheads="1"/>
          </p:cNvPicPr>
          <p:nvPr/>
        </p:nvPicPr>
        <p:blipFill>
          <a:blip r:embed="rId4" cstate="print"/>
          <a:srcRect/>
          <a:stretch>
            <a:fillRect/>
          </a:stretch>
        </p:blipFill>
        <p:spPr bwMode="auto">
          <a:xfrm>
            <a:off x="0" y="0"/>
            <a:ext cx="8610600" cy="59896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wipe(up)">
                                      <p:cBhvr>
                                        <p:cTn id="7" dur="500"/>
                                        <p:tgtEl>
                                          <p:spTgt spid="26627"/>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6626"/>
                                        </p:tgtEl>
                                        <p:attrNameLst>
                                          <p:attrName>style.visibility</p:attrName>
                                        </p:attrNameLst>
                                      </p:cBhvr>
                                      <p:to>
                                        <p:strVal val="visible"/>
                                      </p:to>
                                    </p:set>
                                    <p:anim calcmode="lin" valueType="num">
                                      <p:cBhvr>
                                        <p:cTn id="12" dur="1000" fill="hold"/>
                                        <p:tgtEl>
                                          <p:spTgt spid="26626"/>
                                        </p:tgtEl>
                                        <p:attrNameLst>
                                          <p:attrName>ppt_w</p:attrName>
                                        </p:attrNameLst>
                                      </p:cBhvr>
                                      <p:tavLst>
                                        <p:tav tm="0">
                                          <p:val>
                                            <p:fltVal val="0"/>
                                          </p:val>
                                        </p:tav>
                                        <p:tav tm="100000">
                                          <p:val>
                                            <p:strVal val="#ppt_w"/>
                                          </p:val>
                                        </p:tav>
                                      </p:tavLst>
                                    </p:anim>
                                    <p:anim calcmode="lin" valueType="num">
                                      <p:cBhvr>
                                        <p:cTn id="13" dur="1000" fill="hold"/>
                                        <p:tgtEl>
                                          <p:spTgt spid="26626"/>
                                        </p:tgtEl>
                                        <p:attrNameLst>
                                          <p:attrName>ppt_h</p:attrName>
                                        </p:attrNameLst>
                                      </p:cBhvr>
                                      <p:tavLst>
                                        <p:tav tm="0">
                                          <p:val>
                                            <p:fltVal val="0"/>
                                          </p:val>
                                        </p:tav>
                                        <p:tav tm="100000">
                                          <p:val>
                                            <p:strVal val="#ppt_h"/>
                                          </p:val>
                                        </p:tav>
                                      </p:tavLst>
                                    </p:anim>
                                    <p:anim calcmode="lin" valueType="num">
                                      <p:cBhvr>
                                        <p:cTn id="14" dur="1000" fill="hold"/>
                                        <p:tgtEl>
                                          <p:spTgt spid="266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6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26628"/>
                                        </p:tgtEl>
                                        <p:attrNameLst>
                                          <p:attrName>style.visibility</p:attrName>
                                        </p:attrNameLst>
                                      </p:cBhvr>
                                      <p:to>
                                        <p:strVal val="visible"/>
                                      </p:to>
                                    </p:set>
                                    <p:anim calcmode="lin" valueType="num">
                                      <p:cBhvr additive="base">
                                        <p:cTn id="20" dur="500" fill="hold"/>
                                        <p:tgtEl>
                                          <p:spTgt spid="26628"/>
                                        </p:tgtEl>
                                        <p:attrNameLst>
                                          <p:attrName>ppt_x</p:attrName>
                                        </p:attrNameLst>
                                      </p:cBhvr>
                                      <p:tavLst>
                                        <p:tav tm="0">
                                          <p:val>
                                            <p:strVal val="1+#ppt_w/2"/>
                                          </p:val>
                                        </p:tav>
                                        <p:tav tm="100000">
                                          <p:val>
                                            <p:strVal val="#ppt_x"/>
                                          </p:val>
                                        </p:tav>
                                      </p:tavLst>
                                    </p:anim>
                                    <p:anim calcmode="lin" valueType="num">
                                      <p:cBhvr additive="base">
                                        <p:cTn id="21" dur="500" fill="hold"/>
                                        <p:tgtEl>
                                          <p:spTgt spid="26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esquema prod chocolate"/>
          <p:cNvPicPr>
            <a:picLocks noChangeAspect="1" noChangeArrowheads="1"/>
          </p:cNvPicPr>
          <p:nvPr/>
        </p:nvPicPr>
        <p:blipFill>
          <a:blip r:embed="rId2" cstate="print"/>
          <a:srcRect/>
          <a:stretch>
            <a:fillRect/>
          </a:stretch>
        </p:blipFill>
        <p:spPr bwMode="auto">
          <a:xfrm>
            <a:off x="600075" y="-23813"/>
            <a:ext cx="7400925" cy="6846888"/>
          </a:xfrm>
          <a:prstGeom prst="rect">
            <a:avLst/>
          </a:prstGeom>
          <a:noFill/>
          <a:ln w="9525">
            <a:noFill/>
            <a:miter lim="800000"/>
            <a:headEnd/>
            <a:tailEnd/>
          </a:ln>
        </p:spPr>
      </p:pic>
      <p:pic>
        <p:nvPicPr>
          <p:cNvPr id="174085" name="Picture 5" descr="moldes"/>
          <p:cNvPicPr>
            <a:picLocks noChangeAspect="1" noChangeArrowheads="1"/>
          </p:cNvPicPr>
          <p:nvPr/>
        </p:nvPicPr>
        <p:blipFill>
          <a:blip r:embed="rId3" cstate="print"/>
          <a:srcRect/>
          <a:stretch>
            <a:fillRect/>
          </a:stretch>
        </p:blipFill>
        <p:spPr bwMode="auto">
          <a:xfrm>
            <a:off x="2514600" y="3040063"/>
            <a:ext cx="5181600" cy="3817937"/>
          </a:xfrm>
          <a:prstGeom prst="rect">
            <a:avLst/>
          </a:prstGeom>
          <a:noFill/>
          <a:ln w="9525">
            <a:noFill/>
            <a:miter lim="800000"/>
            <a:headEnd/>
            <a:tailEnd/>
          </a:ln>
        </p:spPr>
      </p:pic>
      <p:pic>
        <p:nvPicPr>
          <p:cNvPr id="174086" name="Picture 6" descr="moldagem"/>
          <p:cNvPicPr>
            <a:picLocks noChangeAspect="1" noChangeArrowheads="1"/>
          </p:cNvPicPr>
          <p:nvPr/>
        </p:nvPicPr>
        <p:blipFill>
          <a:blip r:embed="rId4" cstate="print"/>
          <a:srcRect/>
          <a:stretch>
            <a:fillRect/>
          </a:stretch>
        </p:blipFill>
        <p:spPr bwMode="auto">
          <a:xfrm>
            <a:off x="2514600" y="88900"/>
            <a:ext cx="5257800" cy="3630613"/>
          </a:xfrm>
          <a:prstGeom prst="rect">
            <a:avLst/>
          </a:prstGeom>
          <a:noFill/>
          <a:ln w="9525">
            <a:noFill/>
            <a:miter lim="800000"/>
            <a:headEnd/>
            <a:tailEnd/>
          </a:ln>
        </p:spPr>
      </p:pic>
      <p:pic>
        <p:nvPicPr>
          <p:cNvPr id="174087" name="Picture 7" descr="moldagem rech"/>
          <p:cNvPicPr>
            <a:picLocks noChangeAspect="1" noChangeArrowheads="1"/>
          </p:cNvPicPr>
          <p:nvPr/>
        </p:nvPicPr>
        <p:blipFill>
          <a:blip r:embed="rId5" cstate="print"/>
          <a:srcRect/>
          <a:stretch>
            <a:fillRect/>
          </a:stretch>
        </p:blipFill>
        <p:spPr bwMode="auto">
          <a:xfrm>
            <a:off x="4189413" y="0"/>
            <a:ext cx="4959350" cy="6858000"/>
          </a:xfrm>
          <a:prstGeom prst="rect">
            <a:avLst/>
          </a:prstGeom>
          <a:noFill/>
          <a:ln w="9525">
            <a:noFill/>
            <a:miter lim="800000"/>
            <a:headEnd/>
            <a:tailEnd/>
          </a:ln>
        </p:spPr>
      </p:pic>
      <p:pic>
        <p:nvPicPr>
          <p:cNvPr id="174088" name="Picture 8" descr="fantasias"/>
          <p:cNvPicPr>
            <a:picLocks noChangeAspect="1" noChangeArrowheads="1"/>
          </p:cNvPicPr>
          <p:nvPr/>
        </p:nvPicPr>
        <p:blipFill>
          <a:blip r:embed="rId6" cstate="print"/>
          <a:srcRect/>
          <a:stretch>
            <a:fillRect/>
          </a:stretch>
        </p:blipFill>
        <p:spPr bwMode="auto">
          <a:xfrm>
            <a:off x="4594225" y="0"/>
            <a:ext cx="4549775" cy="5235575"/>
          </a:xfrm>
          <a:prstGeom prst="rect">
            <a:avLst/>
          </a:prstGeom>
          <a:noFill/>
          <a:ln w="9525">
            <a:noFill/>
            <a:miter lim="800000"/>
            <a:headEnd/>
            <a:tailEnd/>
          </a:ln>
        </p:spPr>
      </p:pic>
      <p:sp>
        <p:nvSpPr>
          <p:cNvPr id="81927" name="AutoShape 9">
            <a:hlinkClick r:id="rId7" action="ppaction://hlinksldjump" highlightClick="1"/>
          </p:cNvPr>
          <p:cNvSpPr>
            <a:spLocks noChangeArrowheads="1"/>
          </p:cNvSpPr>
          <p:nvPr/>
        </p:nvSpPr>
        <p:spPr bwMode="auto">
          <a:xfrm>
            <a:off x="323850" y="6308725"/>
            <a:ext cx="576263" cy="333375"/>
          </a:xfrm>
          <a:prstGeom prst="actionButtonBackPrevious">
            <a:avLst/>
          </a:prstGeom>
          <a:solidFill>
            <a:schemeClr val="accent1"/>
          </a:solidFill>
          <a:ln w="9525">
            <a:noFill/>
            <a:miter lim="800000"/>
            <a:headEnd/>
            <a:tailEnd/>
          </a:ln>
        </p:spPr>
        <p:txBody>
          <a:bodyPr wrap="none" anchor="ctr"/>
          <a:lstStyle/>
          <a:p>
            <a:endParaRPr lang="pt-P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4085"/>
                                        </p:tgtEl>
                                        <p:attrNameLst>
                                          <p:attrName>style.visibility</p:attrName>
                                        </p:attrNameLst>
                                      </p:cBhvr>
                                      <p:to>
                                        <p:strVal val="visible"/>
                                      </p:to>
                                    </p:set>
                                    <p:anim calcmode="lin" valueType="num">
                                      <p:cBhvr additive="base">
                                        <p:cTn id="7" dur="500" fill="hold"/>
                                        <p:tgtEl>
                                          <p:spTgt spid="174085"/>
                                        </p:tgtEl>
                                        <p:attrNameLst>
                                          <p:attrName>ppt_x</p:attrName>
                                        </p:attrNameLst>
                                      </p:cBhvr>
                                      <p:tavLst>
                                        <p:tav tm="0">
                                          <p:val>
                                            <p:strVal val="#ppt_x"/>
                                          </p:val>
                                        </p:tav>
                                        <p:tav tm="100000">
                                          <p:val>
                                            <p:strVal val="#ppt_x"/>
                                          </p:val>
                                        </p:tav>
                                      </p:tavLst>
                                    </p:anim>
                                    <p:anim calcmode="lin" valueType="num">
                                      <p:cBhvr additive="base">
                                        <p:cTn id="8" dur="500" fill="hold"/>
                                        <p:tgtEl>
                                          <p:spTgt spid="174085"/>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17408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74086"/>
                                        </p:tgtEl>
                                        <p:attrNameLst>
                                          <p:attrName>style.visibility</p:attrName>
                                        </p:attrNameLst>
                                      </p:cBhvr>
                                      <p:to>
                                        <p:strVal val="visible"/>
                                      </p:to>
                                    </p:set>
                                    <p:anim calcmode="lin" valueType="num">
                                      <p:cBhvr additive="base">
                                        <p:cTn id="13" dur="500" fill="hold"/>
                                        <p:tgtEl>
                                          <p:spTgt spid="174086"/>
                                        </p:tgtEl>
                                        <p:attrNameLst>
                                          <p:attrName>ppt_x</p:attrName>
                                        </p:attrNameLst>
                                      </p:cBhvr>
                                      <p:tavLst>
                                        <p:tav tm="0">
                                          <p:val>
                                            <p:strVal val="#ppt_x"/>
                                          </p:val>
                                        </p:tav>
                                        <p:tav tm="100000">
                                          <p:val>
                                            <p:strVal val="#ppt_x"/>
                                          </p:val>
                                        </p:tav>
                                      </p:tavLst>
                                    </p:anim>
                                    <p:anim calcmode="lin" valueType="num">
                                      <p:cBhvr additive="base">
                                        <p:cTn id="14" dur="500" fill="hold"/>
                                        <p:tgtEl>
                                          <p:spTgt spid="174086"/>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17408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74087"/>
                                        </p:tgtEl>
                                        <p:attrNameLst>
                                          <p:attrName>style.visibility</p:attrName>
                                        </p:attrNameLst>
                                      </p:cBhvr>
                                      <p:to>
                                        <p:strVal val="visible"/>
                                      </p:to>
                                    </p:set>
                                    <p:anim calcmode="lin" valueType="num">
                                      <p:cBhvr additive="base">
                                        <p:cTn id="19" dur="500" fill="hold"/>
                                        <p:tgtEl>
                                          <p:spTgt spid="174087"/>
                                        </p:tgtEl>
                                        <p:attrNameLst>
                                          <p:attrName>ppt_x</p:attrName>
                                        </p:attrNameLst>
                                      </p:cBhvr>
                                      <p:tavLst>
                                        <p:tav tm="0">
                                          <p:val>
                                            <p:strVal val="0-#ppt_w/2"/>
                                          </p:val>
                                        </p:tav>
                                        <p:tav tm="100000">
                                          <p:val>
                                            <p:strVal val="#ppt_x"/>
                                          </p:val>
                                        </p:tav>
                                      </p:tavLst>
                                    </p:anim>
                                    <p:anim calcmode="lin" valueType="num">
                                      <p:cBhvr additive="base">
                                        <p:cTn id="20" dur="500" fill="hold"/>
                                        <p:tgtEl>
                                          <p:spTgt spid="17408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74087"/>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4088"/>
                                        </p:tgtEl>
                                        <p:attrNameLst>
                                          <p:attrName>style.visibility</p:attrName>
                                        </p:attrNameLst>
                                      </p:cBhvr>
                                      <p:to>
                                        <p:strVal val="visible"/>
                                      </p:to>
                                    </p:set>
                                    <p:anim calcmode="lin" valueType="num">
                                      <p:cBhvr additive="base">
                                        <p:cTn id="25" dur="500" fill="hold"/>
                                        <p:tgtEl>
                                          <p:spTgt spid="174088"/>
                                        </p:tgtEl>
                                        <p:attrNameLst>
                                          <p:attrName>ppt_x</p:attrName>
                                        </p:attrNameLst>
                                      </p:cBhvr>
                                      <p:tavLst>
                                        <p:tav tm="0">
                                          <p:val>
                                            <p:strVal val="0-#ppt_w/2"/>
                                          </p:val>
                                        </p:tav>
                                        <p:tav tm="100000">
                                          <p:val>
                                            <p:strVal val="#ppt_x"/>
                                          </p:val>
                                        </p:tav>
                                      </p:tavLst>
                                    </p:anim>
                                    <p:anim calcmode="lin" valueType="num">
                                      <p:cBhvr additive="base">
                                        <p:cTn id="26" dur="500" fill="hold"/>
                                        <p:tgtEl>
                                          <p:spTgt spid="17408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7408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TruffleMachine"/>
          <p:cNvPicPr>
            <a:picLocks noChangeAspect="1" noChangeArrowheads="1"/>
          </p:cNvPicPr>
          <p:nvPr/>
        </p:nvPicPr>
        <p:blipFill>
          <a:blip r:embed="rId2" cstate="print"/>
          <a:srcRect/>
          <a:stretch>
            <a:fillRect/>
          </a:stretch>
        </p:blipFill>
        <p:spPr bwMode="auto">
          <a:xfrm>
            <a:off x="1646238" y="1233488"/>
            <a:ext cx="5851525" cy="4389437"/>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4652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maria helena\Pictures\2011-03-21\030.jpg"/>
          <p:cNvPicPr>
            <a:picLocks noChangeAspect="1" noChangeArrowheads="1"/>
          </p:cNvPicPr>
          <p:nvPr/>
        </p:nvPicPr>
        <p:blipFill>
          <a:blip r:embed="rId2" cstate="print"/>
          <a:srcRect b="46851"/>
          <a:stretch>
            <a:fillRect/>
          </a:stretch>
        </p:blipFill>
        <p:spPr bwMode="auto">
          <a:xfrm>
            <a:off x="217488" y="0"/>
            <a:ext cx="8926512" cy="6524625"/>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footballer3"/>
          <p:cNvPicPr>
            <a:picLocks noChangeAspect="1" noChangeArrowheads="1"/>
          </p:cNvPicPr>
          <p:nvPr/>
        </p:nvPicPr>
        <p:blipFill>
          <a:blip r:embed="rId2" cstate="print"/>
          <a:srcRect/>
          <a:stretch>
            <a:fillRect/>
          </a:stretch>
        </p:blipFill>
        <p:spPr bwMode="auto">
          <a:xfrm>
            <a:off x="6732588" y="3573463"/>
            <a:ext cx="2162175" cy="1847850"/>
          </a:xfrm>
          <a:prstGeom prst="rect">
            <a:avLst/>
          </a:prstGeom>
          <a:noFill/>
          <a:ln w="9525">
            <a:noFill/>
            <a:miter lim="800000"/>
            <a:headEnd/>
            <a:tailEnd/>
          </a:ln>
        </p:spPr>
      </p:pic>
      <p:pic>
        <p:nvPicPr>
          <p:cNvPr id="84995" name="Picture 3" descr="knight3"/>
          <p:cNvPicPr>
            <a:picLocks noChangeAspect="1" noChangeArrowheads="1"/>
          </p:cNvPicPr>
          <p:nvPr/>
        </p:nvPicPr>
        <p:blipFill>
          <a:blip r:embed="rId3" cstate="print"/>
          <a:srcRect/>
          <a:stretch>
            <a:fillRect/>
          </a:stretch>
        </p:blipFill>
        <p:spPr bwMode="auto">
          <a:xfrm>
            <a:off x="7092950" y="692150"/>
            <a:ext cx="1762125" cy="2352675"/>
          </a:xfrm>
          <a:prstGeom prst="rect">
            <a:avLst/>
          </a:prstGeom>
          <a:noFill/>
          <a:ln w="9525">
            <a:noFill/>
            <a:miter lim="800000"/>
            <a:headEnd/>
            <a:tailEnd/>
          </a:ln>
        </p:spPr>
      </p:pic>
      <p:pic>
        <p:nvPicPr>
          <p:cNvPr id="84996" name="Picture 8" descr="dip"/>
          <p:cNvPicPr>
            <a:picLocks noChangeAspect="1" noChangeArrowheads="1"/>
          </p:cNvPicPr>
          <p:nvPr/>
        </p:nvPicPr>
        <p:blipFill>
          <a:blip r:embed="rId4" cstate="print"/>
          <a:srcRect/>
          <a:stretch>
            <a:fillRect/>
          </a:stretch>
        </p:blipFill>
        <p:spPr bwMode="auto">
          <a:xfrm>
            <a:off x="1042988" y="2492375"/>
            <a:ext cx="4497387" cy="3373438"/>
          </a:xfrm>
          <a:prstGeom prst="rect">
            <a:avLst/>
          </a:prstGeom>
          <a:noFill/>
          <a:ln w="9525">
            <a:noFill/>
            <a:miter lim="800000"/>
            <a:headEnd/>
            <a:tailEnd/>
          </a:ln>
        </p:spPr>
      </p:pic>
      <p:sp>
        <p:nvSpPr>
          <p:cNvPr id="84997" name="AutoShape 3">
            <a:hlinkClick r:id="rId5" action="ppaction://hlinksldjump" highlightClick="1"/>
          </p:cNvPr>
          <p:cNvSpPr>
            <a:spLocks noChangeArrowheads="1"/>
          </p:cNvSpPr>
          <p:nvPr/>
        </p:nvSpPr>
        <p:spPr bwMode="auto">
          <a:xfrm>
            <a:off x="7740650" y="5876925"/>
            <a:ext cx="754063" cy="360363"/>
          </a:xfrm>
          <a:prstGeom prst="actionButtonBackPrevious">
            <a:avLst/>
          </a:prstGeom>
          <a:solidFill>
            <a:schemeClr val="accent1"/>
          </a:solidFill>
          <a:ln w="9525">
            <a:noFill/>
            <a:miter lim="800000"/>
            <a:headEnd/>
            <a:tailEnd/>
          </a:ln>
        </p:spPr>
        <p:txBody>
          <a:bodyPr wrap="none" anchor="ctr"/>
          <a:lstStyle/>
          <a:p>
            <a:endParaRPr lang="pt-PT"/>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8A105-FF83-E96E-145F-3DEF41AB21AF}"/>
            </a:ext>
          </a:extLst>
        </p:cNvPr>
        <p:cNvGrpSpPr/>
        <p:nvPr/>
      </p:nvGrpSpPr>
      <p:grpSpPr>
        <a:xfrm>
          <a:off x="0" y="0"/>
          <a:ext cx="0" cy="0"/>
          <a:chOff x="0" y="0"/>
          <a:chExt cx="0" cy="0"/>
        </a:xfrm>
      </p:grpSpPr>
      <p:sp>
        <p:nvSpPr>
          <p:cNvPr id="23554" name="Título 1">
            <a:extLst>
              <a:ext uri="{FF2B5EF4-FFF2-40B4-BE49-F238E27FC236}">
                <a16:creationId xmlns:a16="http://schemas.microsoft.com/office/drawing/2014/main" id="{F7CB7580-80F2-CE5D-9659-77CEDCBA0024}"/>
              </a:ext>
            </a:extLst>
          </p:cNvPr>
          <p:cNvSpPr>
            <a:spLocks noGrp="1"/>
          </p:cNvSpPr>
          <p:nvPr>
            <p:ph type="title"/>
          </p:nvPr>
        </p:nvSpPr>
        <p:spPr/>
        <p:txBody>
          <a:bodyPr/>
          <a:lstStyle/>
          <a:p>
            <a:endParaRPr lang="pt-PT" altLang="pt-PT"/>
          </a:p>
        </p:txBody>
      </p:sp>
      <p:pic>
        <p:nvPicPr>
          <p:cNvPr id="23555" name="Picture 2">
            <a:extLst>
              <a:ext uri="{FF2B5EF4-FFF2-40B4-BE49-F238E27FC236}">
                <a16:creationId xmlns:a16="http://schemas.microsoft.com/office/drawing/2014/main" id="{536F22E9-6B71-1212-8402-368C7A4BEE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43013" y="1611313"/>
            <a:ext cx="6657975" cy="4505325"/>
          </a:xfrm>
        </p:spPr>
      </p:pic>
      <p:sp>
        <p:nvSpPr>
          <p:cNvPr id="23556" name="Rectângulo 5">
            <a:extLst>
              <a:ext uri="{FF2B5EF4-FFF2-40B4-BE49-F238E27FC236}">
                <a16:creationId xmlns:a16="http://schemas.microsoft.com/office/drawing/2014/main" id="{BFB1727A-4B11-AAF8-19F2-CB142473A442}"/>
              </a:ext>
            </a:extLst>
          </p:cNvPr>
          <p:cNvSpPr>
            <a:spLocks noChangeArrowheads="1"/>
          </p:cNvSpPr>
          <p:nvPr/>
        </p:nvSpPr>
        <p:spPr bwMode="auto">
          <a:xfrm>
            <a:off x="2916238" y="5732463"/>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pt-PT" altLang="pt-PT"/>
              <a:t>http://www.carle-montanari.eu/Default.aspx?LN=it-IT</a:t>
            </a:r>
          </a:p>
        </p:txBody>
      </p:sp>
    </p:spTree>
    <p:extLst>
      <p:ext uri="{BB962C8B-B14F-4D97-AF65-F5344CB8AC3E}">
        <p14:creationId xmlns:p14="http://schemas.microsoft.com/office/powerpoint/2010/main" val="41202596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6C35C-B3BD-FE6F-6A97-90EE381B26D1}"/>
            </a:ext>
          </a:extLst>
        </p:cNvPr>
        <p:cNvGrpSpPr/>
        <p:nvPr/>
      </p:nvGrpSpPr>
      <p:grpSpPr>
        <a:xfrm>
          <a:off x="0" y="0"/>
          <a:ext cx="0" cy="0"/>
          <a:chOff x="0" y="0"/>
          <a:chExt cx="0" cy="0"/>
        </a:xfrm>
      </p:grpSpPr>
      <p:sp>
        <p:nvSpPr>
          <p:cNvPr id="24578" name="Título 1">
            <a:extLst>
              <a:ext uri="{FF2B5EF4-FFF2-40B4-BE49-F238E27FC236}">
                <a16:creationId xmlns:a16="http://schemas.microsoft.com/office/drawing/2014/main" id="{BEDBA55F-A3F8-D08B-F275-0680EB34995D}"/>
              </a:ext>
            </a:extLst>
          </p:cNvPr>
          <p:cNvSpPr>
            <a:spLocks noGrp="1"/>
          </p:cNvSpPr>
          <p:nvPr>
            <p:ph type="title"/>
          </p:nvPr>
        </p:nvSpPr>
        <p:spPr/>
        <p:txBody>
          <a:bodyPr/>
          <a:lstStyle/>
          <a:p>
            <a:endParaRPr lang="pt-PT" altLang="pt-PT"/>
          </a:p>
        </p:txBody>
      </p:sp>
      <p:pic>
        <p:nvPicPr>
          <p:cNvPr id="24579" name="Picture 2">
            <a:extLst>
              <a:ext uri="{FF2B5EF4-FFF2-40B4-BE49-F238E27FC236}">
                <a16:creationId xmlns:a16="http://schemas.microsoft.com/office/drawing/2014/main" id="{5A304C2F-1898-6EFF-EA2F-976B1F5E9F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133600"/>
            <a:ext cx="6273800" cy="4525963"/>
          </a:xfrm>
        </p:spPr>
      </p:pic>
      <p:pic>
        <p:nvPicPr>
          <p:cNvPr id="24580" name="Picture 4" descr="http://www.carle-montanari.eu/System/00/01/34/13477/633700493504307500_3itIT.jpg">
            <a:extLst>
              <a:ext uri="{FF2B5EF4-FFF2-40B4-BE49-F238E27FC236}">
                <a16:creationId xmlns:a16="http://schemas.microsoft.com/office/drawing/2014/main" id="{DBB09A0F-0AA2-0C9C-C3CB-A28273089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557338"/>
            <a:ext cx="13335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http://www.carle-montanari.eu/System/00/01/34/13478/633689197847120000_3itIT.jpg">
            <a:extLst>
              <a:ext uri="{FF2B5EF4-FFF2-40B4-BE49-F238E27FC236}">
                <a16:creationId xmlns:a16="http://schemas.microsoft.com/office/drawing/2014/main" id="{27F63827-3845-FE60-7B1C-70C440B6B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916113"/>
            <a:ext cx="13335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0" descr="http://www.carle-montanari.eu/System/00/01/32/13228/633761905857877500_1itIT.jpg">
            <a:extLst>
              <a:ext uri="{FF2B5EF4-FFF2-40B4-BE49-F238E27FC236}">
                <a16:creationId xmlns:a16="http://schemas.microsoft.com/office/drawing/2014/main" id="{69B21C08-10C0-53CB-B2BB-96DE85621B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5738" y="3213100"/>
            <a:ext cx="295275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ângulo 10">
            <a:extLst>
              <a:ext uri="{FF2B5EF4-FFF2-40B4-BE49-F238E27FC236}">
                <a16:creationId xmlns:a16="http://schemas.microsoft.com/office/drawing/2014/main" id="{A52AEA6E-1004-7DF0-AB38-FB2038EBA827}"/>
              </a:ext>
            </a:extLst>
          </p:cNvPr>
          <p:cNvSpPr>
            <a:spLocks noChangeArrowheads="1"/>
          </p:cNvSpPr>
          <p:nvPr/>
        </p:nvSpPr>
        <p:spPr bwMode="auto">
          <a:xfrm>
            <a:off x="0" y="594995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pt-PT" altLang="pt-PT"/>
              <a:t>http://www.carle-montanari.eu/Default.aspx?LN=it-IT</a:t>
            </a:r>
          </a:p>
        </p:txBody>
      </p:sp>
    </p:spTree>
    <p:extLst>
      <p:ext uri="{BB962C8B-B14F-4D97-AF65-F5344CB8AC3E}">
        <p14:creationId xmlns:p14="http://schemas.microsoft.com/office/powerpoint/2010/main" val="31782752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qualidade choc"/>
          <p:cNvPicPr>
            <a:picLocks noChangeAspect="1" noChangeArrowheads="1"/>
          </p:cNvPicPr>
          <p:nvPr/>
        </p:nvPicPr>
        <p:blipFill>
          <a:blip r:embed="rId2" cstate="print"/>
          <a:srcRect/>
          <a:stretch>
            <a:fillRect/>
          </a:stretch>
        </p:blipFill>
        <p:spPr bwMode="auto">
          <a:xfrm>
            <a:off x="1905000" y="1600200"/>
            <a:ext cx="6338888" cy="338455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tecalim.vilabol.uol.com.br/fluxogramacacau.JPG"/>
          <p:cNvPicPr>
            <a:picLocks noChangeAspect="1" noChangeArrowheads="1"/>
          </p:cNvPicPr>
          <p:nvPr/>
        </p:nvPicPr>
        <p:blipFill>
          <a:blip r:embed="rId2" cstate="print"/>
          <a:srcRect/>
          <a:stretch>
            <a:fillRect/>
          </a:stretch>
        </p:blipFill>
        <p:spPr bwMode="auto">
          <a:xfrm>
            <a:off x="250825" y="188913"/>
            <a:ext cx="5530850" cy="6164262"/>
          </a:xfrm>
          <a:prstGeom prst="rect">
            <a:avLst/>
          </a:prstGeom>
          <a:noFill/>
          <a:ln w="9525">
            <a:noFill/>
            <a:miter lim="800000"/>
            <a:headEnd/>
            <a:tailEnd/>
          </a:ln>
        </p:spPr>
      </p:pic>
      <p:sp>
        <p:nvSpPr>
          <p:cNvPr id="87043" name="Rectangle 3"/>
          <p:cNvSpPr>
            <a:spLocks noChangeArrowheads="1"/>
          </p:cNvSpPr>
          <p:nvPr/>
        </p:nvSpPr>
        <p:spPr bwMode="auto">
          <a:xfrm>
            <a:off x="5940425" y="0"/>
            <a:ext cx="2989263" cy="6494463"/>
          </a:xfrm>
          <a:prstGeom prst="rect">
            <a:avLst/>
          </a:prstGeom>
          <a:noFill/>
          <a:ln w="9525">
            <a:noFill/>
            <a:miter lim="800000"/>
            <a:headEnd/>
            <a:tailEnd/>
          </a:ln>
        </p:spPr>
        <p:txBody>
          <a:bodyPr anchor="ctr">
            <a:spAutoFit/>
          </a:bodyPr>
          <a:lstStyle/>
          <a:p>
            <a:pPr algn="just" eaLnBrk="0" hangingPunct="0"/>
            <a:r>
              <a:rPr lang="pt-PT" sz="1600">
                <a:latin typeface="Tahoma" pitchFamily="34" charset="0"/>
                <a:cs typeface="Tahoma" pitchFamily="34" charset="0"/>
              </a:rPr>
              <a:t>1-Amêndoa de cacau, 2-Descarregamento, 3-Classificador, 4-Moagem, 5-Tanque dep</a:t>
            </a:r>
            <a:r>
              <a:rPr lang="pt-PT" sz="1600">
                <a:cs typeface="Tahoma" pitchFamily="34" charset="0"/>
              </a:rPr>
              <a:t>ó</a:t>
            </a:r>
            <a:r>
              <a:rPr lang="pt-PT" sz="1600">
                <a:latin typeface="Tahoma" pitchFamily="34" charset="0"/>
                <a:cs typeface="Tahoma" pitchFamily="34" charset="0"/>
              </a:rPr>
              <a:t>sito, 6-Secador, 7-Peneiramento, 8-Torrador, 9-Resfriamento, 10-Pr</a:t>
            </a:r>
            <a:r>
              <a:rPr lang="pt-PT" sz="1600">
                <a:cs typeface="Tahoma" pitchFamily="34" charset="0"/>
              </a:rPr>
              <a:t>é</a:t>
            </a:r>
            <a:r>
              <a:rPr lang="pt-PT" sz="1600">
                <a:latin typeface="Tahoma" pitchFamily="34" charset="0"/>
                <a:cs typeface="Tahoma" pitchFamily="34" charset="0"/>
              </a:rPr>
              <a:t>-Moagem (grossa), 11-Moagem fina, 12-Refina</a:t>
            </a:r>
            <a:r>
              <a:rPr lang="pt-PT" sz="1600">
                <a:cs typeface="Tahoma" pitchFamily="34" charset="0"/>
              </a:rPr>
              <a:t>ç</a:t>
            </a:r>
            <a:r>
              <a:rPr lang="pt-PT" sz="1600">
                <a:latin typeface="Tahoma" pitchFamily="34" charset="0"/>
                <a:cs typeface="Tahoma" pitchFamily="34" charset="0"/>
              </a:rPr>
              <a:t>ão, 13-Peneiramento, 14-Liquor de cacau (massa liquida), 15-Temperagem do liquor, 16-Torta de cacau final, 17-Prensa, 18-Torta de cacau, 19-Manteiga de cacau, 20-Filtro, 21-Misturador, 22-Tanque dep</a:t>
            </a:r>
            <a:r>
              <a:rPr lang="pt-PT" sz="1600">
                <a:cs typeface="Tahoma" pitchFamily="34" charset="0"/>
              </a:rPr>
              <a:t>ó</a:t>
            </a:r>
            <a:r>
              <a:rPr lang="pt-PT" sz="1600">
                <a:latin typeface="Tahoma" pitchFamily="34" charset="0"/>
                <a:cs typeface="Tahoma" pitchFamily="34" charset="0"/>
              </a:rPr>
              <a:t>sito, 23-Classificador, 24-Desodoriza</a:t>
            </a:r>
            <a:r>
              <a:rPr lang="pt-PT" sz="1600">
                <a:cs typeface="Tahoma" pitchFamily="34" charset="0"/>
              </a:rPr>
              <a:t>ç</a:t>
            </a:r>
            <a:r>
              <a:rPr lang="pt-PT" sz="1600">
                <a:latin typeface="Tahoma" pitchFamily="34" charset="0"/>
                <a:cs typeface="Tahoma" pitchFamily="34" charset="0"/>
              </a:rPr>
              <a:t>ão da manteiga de cacau, 25-Secador de leito fluidizado, 26-Temperagem, 27-Cacau em p</a:t>
            </a:r>
            <a:r>
              <a:rPr lang="pt-PT" sz="1600">
                <a:cs typeface="Tahoma" pitchFamily="34" charset="0"/>
              </a:rPr>
              <a:t>ó</a:t>
            </a:r>
            <a:r>
              <a:rPr lang="pt-PT" sz="1600">
                <a:latin typeface="Tahoma" pitchFamily="34" charset="0"/>
                <a:cs typeface="Tahoma" pitchFamily="34" charset="0"/>
              </a:rPr>
              <a:t> final, 28-Tratamento da manteiga, 29-Manteiga de cacau final.</a:t>
            </a:r>
            <a:br>
              <a:rPr lang="pt-PT" sz="1600"/>
            </a:br>
            <a:endParaRPr lang="pt-PT" sz="1600"/>
          </a:p>
          <a:p>
            <a:pPr algn="just" eaLnBrk="0" hangingPunct="0"/>
            <a:r>
              <a:rPr lang="pt-PT" sz="1600"/>
              <a:t>Figura-5: Fluxograma do processo de produção de cacau </a:t>
            </a:r>
          </a:p>
        </p:txBody>
      </p:sp>
      <p:sp>
        <p:nvSpPr>
          <p:cNvPr id="87044" name="Rectângulo 3"/>
          <p:cNvSpPr>
            <a:spLocks noChangeArrowheads="1"/>
          </p:cNvSpPr>
          <p:nvPr/>
        </p:nvSpPr>
        <p:spPr bwMode="auto">
          <a:xfrm>
            <a:off x="250825" y="6381750"/>
            <a:ext cx="4572000" cy="276225"/>
          </a:xfrm>
          <a:prstGeom prst="rect">
            <a:avLst/>
          </a:prstGeom>
          <a:noFill/>
          <a:ln w="9525">
            <a:noFill/>
            <a:miter lim="800000"/>
            <a:headEnd/>
            <a:tailEnd/>
          </a:ln>
        </p:spPr>
        <p:txBody>
          <a:bodyPr>
            <a:spAutoFit/>
          </a:bodyPr>
          <a:lstStyle/>
          <a:p>
            <a:r>
              <a:rPr lang="pt-PT" sz="1200"/>
              <a:t>http://tecalim.vilabol.uol.com.br/cacauchocolate.html</a:t>
            </a:r>
          </a:p>
        </p:txBody>
      </p:sp>
    </p:spTree>
  </p:cSld>
  <p:clrMapOvr>
    <a:masterClrMapping/>
  </p:clrMapOvr>
</p:sld>
</file>

<file path=ppt/theme/theme1.xml><?xml version="1.0" encoding="utf-8"?>
<a:theme xmlns:a="http://schemas.openxmlformats.org/drawingml/2006/main" name="Modelo de apresentação predefinido">
  <a:themeElements>
    <a:clrScheme name="Modelo de apresentação predefini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elo de apresentação predefini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elo de apresentação predefini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o de apresentação predefini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o de apresentação predefini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o de apresentação predefini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o de apresentação predefini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o de apresentação predefini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o de apresentação predefini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36869</TotalTime>
  <Words>2585</Words>
  <Application>Microsoft Office PowerPoint</Application>
  <PresentationFormat>Apresentação no Ecrã (4:3)</PresentationFormat>
  <Paragraphs>189</Paragraphs>
  <Slides>101</Slides>
  <Notes>20</Notes>
  <HiddenSlides>0</HiddenSlides>
  <MMClips>0</MMClips>
  <ScaleCrop>false</ScaleCrop>
  <HeadingPairs>
    <vt:vector size="8" baseType="variant">
      <vt:variant>
        <vt:lpstr>Tipos de letra usados</vt:lpstr>
      </vt:variant>
      <vt:variant>
        <vt:i4>13</vt:i4>
      </vt:variant>
      <vt:variant>
        <vt:lpstr>Tema</vt:lpstr>
      </vt:variant>
      <vt:variant>
        <vt:i4>1</vt:i4>
      </vt:variant>
      <vt:variant>
        <vt:lpstr>Servidores OLE incorporados</vt:lpstr>
      </vt:variant>
      <vt:variant>
        <vt:i4>4</vt:i4>
      </vt:variant>
      <vt:variant>
        <vt:lpstr>Títulos dos diapositivos</vt:lpstr>
      </vt:variant>
      <vt:variant>
        <vt:i4>101</vt:i4>
      </vt:variant>
    </vt:vector>
  </HeadingPairs>
  <TitlesOfParts>
    <vt:vector size="119" baseType="lpstr">
      <vt:lpstr> sans-serif</vt:lpstr>
      <vt:lpstr>Albertus</vt:lpstr>
      <vt:lpstr>Albertus Extra Bold</vt:lpstr>
      <vt:lpstr>Arial</vt:lpstr>
      <vt:lpstr>Arial MT Black</vt:lpstr>
      <vt:lpstr>Broadway</vt:lpstr>
      <vt:lpstr>Calibri</vt:lpstr>
      <vt:lpstr>Freestyle Script</vt:lpstr>
      <vt:lpstr>Garamond</vt:lpstr>
      <vt:lpstr>Monotype Corsiva</vt:lpstr>
      <vt:lpstr>Tahoma</vt:lpstr>
      <vt:lpstr>Times New Roman</vt:lpstr>
      <vt:lpstr>Verdana</vt:lpstr>
      <vt:lpstr>Modelo de apresentação predefinido</vt:lpstr>
      <vt:lpstr>Imagem de mapa de bits</vt:lpstr>
      <vt:lpstr>Fotografia do Photo Editor</vt:lpstr>
      <vt:lpstr>Documento</vt:lpstr>
      <vt:lpstr>Document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Refinador 5 rolos</vt:lpstr>
      <vt:lpstr>Apresentação do PowerPoint</vt:lpstr>
      <vt:lpstr>Apresentação do PowerPoint</vt:lpstr>
      <vt:lpstr>Apresentação do PowerPoint</vt:lpstr>
      <vt:lpstr>CONCHA HORIZONTAL</vt:lpstr>
      <vt:lpstr>Apresentação do PowerPoint</vt:lpstr>
      <vt:lpstr>Apresentação do PowerPoint</vt:lpstr>
      <vt:lpstr>Apresentação do PowerPoint</vt:lpstr>
      <vt:lpstr>Apresentação do PowerPoint</vt:lpstr>
      <vt:lpstr>CONCHE CLOVER 30-60</vt:lpstr>
      <vt:lpstr>CONCHA ROTATIVA </vt:lpstr>
      <vt:lpstr>Apresentação do PowerPoint</vt:lpstr>
      <vt:lpstr>Apresentação do PowerPoint</vt:lpstr>
      <vt:lpstr>Apresentação do PowerPoint</vt:lpstr>
      <vt:lpstr>Apresentação do PowerPoint</vt:lpstr>
      <vt:lpstr>Apresentação do PowerPoint</vt:lpstr>
      <vt:lpstr>Apresentação do PowerPoint</vt:lpstr>
      <vt:lpstr>CONCHA ROTATIVA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c:creator>
  <cp:lastModifiedBy>helena almeida</cp:lastModifiedBy>
  <cp:revision>263</cp:revision>
  <dcterms:created xsi:type="dcterms:W3CDTF">2002-10-08T13:52:30Z</dcterms:created>
  <dcterms:modified xsi:type="dcterms:W3CDTF">2024-10-31T21:23:08Z</dcterms:modified>
</cp:coreProperties>
</file>